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8"/>
  </p:notesMasterIdLst>
  <p:sldIdLst>
    <p:sldId id="256" r:id="rId2"/>
    <p:sldId id="260" r:id="rId3"/>
    <p:sldId id="268" r:id="rId4"/>
    <p:sldId id="269" r:id="rId5"/>
    <p:sldId id="257" r:id="rId6"/>
    <p:sldId id="259" r:id="rId7"/>
    <p:sldId id="271" r:id="rId8"/>
    <p:sldId id="258" r:id="rId9"/>
    <p:sldId id="265" r:id="rId10"/>
    <p:sldId id="261" r:id="rId11"/>
    <p:sldId id="262" r:id="rId12"/>
    <p:sldId id="263" r:id="rId13"/>
    <p:sldId id="264" r:id="rId14"/>
    <p:sldId id="267" r:id="rId15"/>
    <p:sldId id="266"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580"/>
    <p:restoredTop sz="94694"/>
  </p:normalViewPr>
  <p:slideViewPr>
    <p:cSldViewPr snapToGrid="0">
      <p:cViewPr varScale="1">
        <p:scale>
          <a:sx n="93" d="100"/>
          <a:sy n="93" d="100"/>
        </p:scale>
        <p:origin x="232"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svg>
</file>

<file path=ppt/media/image3.jpg>
</file>

<file path=ppt/media/image4.gif>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C2EFE6-098E-9E44-AC58-9FACF669780A}" type="datetimeFigureOut">
              <a:rPr lang="en-US" smtClean="0"/>
              <a:t>8/26/24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9436D7-6EDF-EA45-AD6C-3A20CEB5B3E4}" type="slidenum">
              <a:rPr lang="en-US" smtClean="0"/>
              <a:t>‹#›</a:t>
            </a:fld>
            <a:endParaRPr lang="en-US"/>
          </a:p>
        </p:txBody>
      </p:sp>
    </p:spTree>
    <p:extLst>
      <p:ext uri="{BB962C8B-B14F-4D97-AF65-F5344CB8AC3E}">
        <p14:creationId xmlns:p14="http://schemas.microsoft.com/office/powerpoint/2010/main" val="22668995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79D90-A952-1465-58C0-0EACDFD7A5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5A020A-A719-E160-E767-2258BF50EA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505A18-5A58-CD60-CB5B-C45D226B1EF7}"/>
              </a:ext>
            </a:extLst>
          </p:cNvPr>
          <p:cNvSpPr>
            <a:spLocks noGrp="1"/>
          </p:cNvSpPr>
          <p:nvPr>
            <p:ph type="dt" sz="half" idx="10"/>
          </p:nvPr>
        </p:nvSpPr>
        <p:spPr/>
        <p:txBody>
          <a:bodyPr/>
          <a:lstStyle/>
          <a:p>
            <a:fld id="{F486A94C-A22E-5746-A531-842F7DD6D4AA}" type="datetime1">
              <a:rPr lang="en-US" smtClean="0"/>
              <a:t>8/26/24</a:t>
            </a:fld>
            <a:endParaRPr lang="en-US"/>
          </a:p>
        </p:txBody>
      </p:sp>
      <p:sp>
        <p:nvSpPr>
          <p:cNvPr id="5" name="Footer Placeholder 4">
            <a:extLst>
              <a:ext uri="{FF2B5EF4-FFF2-40B4-BE49-F238E27FC236}">
                <a16:creationId xmlns:a16="http://schemas.microsoft.com/office/drawing/2014/main" id="{21BD9A28-59ED-AA72-7B29-A888907F91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6EC4DD-BCC8-678C-B9E0-EDD1A69328C3}"/>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3495864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70999-B5CF-9656-E862-2ED09D51C7A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66B46D-FEF6-210B-D43B-44FE4B7AFB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50958F-DB9C-4D7A-3896-DFA59DA4E78B}"/>
              </a:ext>
            </a:extLst>
          </p:cNvPr>
          <p:cNvSpPr>
            <a:spLocks noGrp="1"/>
          </p:cNvSpPr>
          <p:nvPr>
            <p:ph type="dt" sz="half" idx="10"/>
          </p:nvPr>
        </p:nvSpPr>
        <p:spPr/>
        <p:txBody>
          <a:bodyPr/>
          <a:lstStyle/>
          <a:p>
            <a:fld id="{CB591E98-4A5A-A342-9C39-ED6F430DFDBC}" type="datetime1">
              <a:rPr lang="en-US" smtClean="0"/>
              <a:t>8/26/24</a:t>
            </a:fld>
            <a:endParaRPr lang="en-US"/>
          </a:p>
        </p:txBody>
      </p:sp>
      <p:sp>
        <p:nvSpPr>
          <p:cNvPr id="5" name="Footer Placeholder 4">
            <a:extLst>
              <a:ext uri="{FF2B5EF4-FFF2-40B4-BE49-F238E27FC236}">
                <a16:creationId xmlns:a16="http://schemas.microsoft.com/office/drawing/2014/main" id="{31D1CA24-A2F8-9E48-258A-73C9E85980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BC74D7-A9FC-CBFC-A148-08C33A5EDB7B}"/>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1811047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AA1005-078B-B77F-7F6A-78EE29CAEE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A5CA72-A691-A9A1-A635-0282E9F0DA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478520-AEA4-8B49-CA5D-DAFADA4FBCB8}"/>
              </a:ext>
            </a:extLst>
          </p:cNvPr>
          <p:cNvSpPr>
            <a:spLocks noGrp="1"/>
          </p:cNvSpPr>
          <p:nvPr>
            <p:ph type="dt" sz="half" idx="10"/>
          </p:nvPr>
        </p:nvSpPr>
        <p:spPr/>
        <p:txBody>
          <a:bodyPr/>
          <a:lstStyle/>
          <a:p>
            <a:fld id="{F0ED57DA-E1A5-1B4A-9712-3DEC72B9C25F}" type="datetime1">
              <a:rPr lang="en-US" smtClean="0"/>
              <a:t>8/26/24</a:t>
            </a:fld>
            <a:endParaRPr lang="en-US"/>
          </a:p>
        </p:txBody>
      </p:sp>
      <p:sp>
        <p:nvSpPr>
          <p:cNvPr id="5" name="Footer Placeholder 4">
            <a:extLst>
              <a:ext uri="{FF2B5EF4-FFF2-40B4-BE49-F238E27FC236}">
                <a16:creationId xmlns:a16="http://schemas.microsoft.com/office/drawing/2014/main" id="{4BC1CBEE-0B0E-128F-9536-D8E841E6D5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A2C4FF-C0EF-9694-B771-D08E375745BE}"/>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1514196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7F8D3-A903-38E4-16DC-EE0108AC9364}"/>
              </a:ext>
            </a:extLst>
          </p:cNvPr>
          <p:cNvSpPr>
            <a:spLocks noGrp="1"/>
          </p:cNvSpPr>
          <p:nvPr>
            <p:ph type="title"/>
          </p:nvPr>
        </p:nvSpPr>
        <p:spPr>
          <a:xfrm>
            <a:off x="169952" y="-231009"/>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098A0F7-CD0B-B337-3D71-C675AF1BAE92}"/>
              </a:ext>
            </a:extLst>
          </p:cNvPr>
          <p:cNvSpPr>
            <a:spLocks noGrp="1"/>
          </p:cNvSpPr>
          <p:nvPr>
            <p:ph idx="1"/>
          </p:nvPr>
        </p:nvSpPr>
        <p:spPr>
          <a:xfrm>
            <a:off x="211048" y="1253331"/>
            <a:ext cx="11811000" cy="49522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DBD321-6344-5EC5-370D-F35642A5D369}"/>
              </a:ext>
            </a:extLst>
          </p:cNvPr>
          <p:cNvSpPr>
            <a:spLocks noGrp="1"/>
          </p:cNvSpPr>
          <p:nvPr>
            <p:ph type="dt" sz="half" idx="10"/>
          </p:nvPr>
        </p:nvSpPr>
        <p:spPr/>
        <p:txBody>
          <a:bodyPr/>
          <a:lstStyle/>
          <a:p>
            <a:fld id="{4D20734C-850C-F04D-8AF3-F5E290DBC42D}" type="datetime1">
              <a:rPr lang="en-US" smtClean="0"/>
              <a:t>8/26/24</a:t>
            </a:fld>
            <a:endParaRPr lang="en-US"/>
          </a:p>
        </p:txBody>
      </p:sp>
      <p:sp>
        <p:nvSpPr>
          <p:cNvPr id="5" name="Footer Placeholder 4">
            <a:extLst>
              <a:ext uri="{FF2B5EF4-FFF2-40B4-BE49-F238E27FC236}">
                <a16:creationId xmlns:a16="http://schemas.microsoft.com/office/drawing/2014/main" id="{92261297-3CE6-8769-3BD1-701BEC228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D0DDF1-F014-189F-8E29-1062EC9D81BA}"/>
              </a:ext>
            </a:extLst>
          </p:cNvPr>
          <p:cNvSpPr>
            <a:spLocks noGrp="1"/>
          </p:cNvSpPr>
          <p:nvPr>
            <p:ph type="sldNum" sz="quarter" idx="12"/>
          </p:nvPr>
        </p:nvSpPr>
        <p:spPr>
          <a:xfrm>
            <a:off x="9278848" y="6364368"/>
            <a:ext cx="2743200" cy="365125"/>
          </a:xfrm>
        </p:spPr>
        <p:txBody>
          <a:bodyPr/>
          <a:lstStyle/>
          <a:p>
            <a:fld id="{69F80367-717A-CA4F-9631-9059826EE0EF}" type="slidenum">
              <a:rPr lang="en-US" smtClean="0"/>
              <a:t>‹#›</a:t>
            </a:fld>
            <a:endParaRPr lang="en-US"/>
          </a:p>
        </p:txBody>
      </p:sp>
      <p:pic>
        <p:nvPicPr>
          <p:cNvPr id="8" name="Graphic 7">
            <a:extLst>
              <a:ext uri="{FF2B5EF4-FFF2-40B4-BE49-F238E27FC236}">
                <a16:creationId xmlns:a16="http://schemas.microsoft.com/office/drawing/2014/main" id="{48A32F7C-4CBF-27F2-7E02-B5210D8423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26648" y="136525"/>
            <a:ext cx="1295400" cy="952500"/>
          </a:xfrm>
          <a:prstGeom prst="rect">
            <a:avLst/>
          </a:prstGeom>
        </p:spPr>
      </p:pic>
    </p:spTree>
    <p:extLst>
      <p:ext uri="{BB962C8B-B14F-4D97-AF65-F5344CB8AC3E}">
        <p14:creationId xmlns:p14="http://schemas.microsoft.com/office/powerpoint/2010/main" val="106756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1F9BA-59E6-14FA-0DBF-202231294A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A49169-1E03-3997-C3AE-61146D7B946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0A993A-08DB-0138-3A1F-B3EED7F53FFA}"/>
              </a:ext>
            </a:extLst>
          </p:cNvPr>
          <p:cNvSpPr>
            <a:spLocks noGrp="1"/>
          </p:cNvSpPr>
          <p:nvPr>
            <p:ph type="dt" sz="half" idx="10"/>
          </p:nvPr>
        </p:nvSpPr>
        <p:spPr/>
        <p:txBody>
          <a:bodyPr/>
          <a:lstStyle/>
          <a:p>
            <a:fld id="{6E06191F-6881-B342-A970-DA60F7907DFE}" type="datetime1">
              <a:rPr lang="en-US" smtClean="0"/>
              <a:t>8/26/24</a:t>
            </a:fld>
            <a:endParaRPr lang="en-US"/>
          </a:p>
        </p:txBody>
      </p:sp>
      <p:sp>
        <p:nvSpPr>
          <p:cNvPr id="5" name="Footer Placeholder 4">
            <a:extLst>
              <a:ext uri="{FF2B5EF4-FFF2-40B4-BE49-F238E27FC236}">
                <a16:creationId xmlns:a16="http://schemas.microsoft.com/office/drawing/2014/main" id="{775CA783-6557-5955-82C0-1ADE7748C1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5158B5-2CBB-63D2-0F77-9B3B09B2177A}"/>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1193297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93822-D8F3-20C7-B130-E32077B321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AAF08E-FDC4-9B89-AB2B-DA81164A2A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7853105-A2FB-2B1C-1002-448798368E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29E7417-83E4-6A18-A4A2-CFFDB17E3A7A}"/>
              </a:ext>
            </a:extLst>
          </p:cNvPr>
          <p:cNvSpPr>
            <a:spLocks noGrp="1"/>
          </p:cNvSpPr>
          <p:nvPr>
            <p:ph type="dt" sz="half" idx="10"/>
          </p:nvPr>
        </p:nvSpPr>
        <p:spPr/>
        <p:txBody>
          <a:bodyPr/>
          <a:lstStyle/>
          <a:p>
            <a:fld id="{1F6C45B4-BC72-9241-8870-235964AC8A79}" type="datetime1">
              <a:rPr lang="en-US" smtClean="0"/>
              <a:t>8/26/24</a:t>
            </a:fld>
            <a:endParaRPr lang="en-US"/>
          </a:p>
        </p:txBody>
      </p:sp>
      <p:sp>
        <p:nvSpPr>
          <p:cNvPr id="6" name="Footer Placeholder 5">
            <a:extLst>
              <a:ext uri="{FF2B5EF4-FFF2-40B4-BE49-F238E27FC236}">
                <a16:creationId xmlns:a16="http://schemas.microsoft.com/office/drawing/2014/main" id="{B0C7B5A0-FA4C-5B33-D194-7BCC5CE8CE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C386BF-48D0-E855-9A80-F804A041CA36}"/>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70289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B6385-37D5-5C96-E267-01F42E35BCD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E7C0BFF-D057-622F-87EF-300A3F0B32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25A3B2-6446-9A4A-D399-9B1E2273D0E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0B5D74A-D7F7-E901-8303-FDEA7DF61B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80E876-829B-F9C4-0232-BE2A1C5BF17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BBAA7C7-B88F-F5D2-6837-3B12400B40EE}"/>
              </a:ext>
            </a:extLst>
          </p:cNvPr>
          <p:cNvSpPr>
            <a:spLocks noGrp="1"/>
          </p:cNvSpPr>
          <p:nvPr>
            <p:ph type="dt" sz="half" idx="10"/>
          </p:nvPr>
        </p:nvSpPr>
        <p:spPr/>
        <p:txBody>
          <a:bodyPr/>
          <a:lstStyle/>
          <a:p>
            <a:fld id="{37E51D32-3B79-BC4B-A876-5A30C457B3DB}" type="datetime1">
              <a:rPr lang="en-US" smtClean="0"/>
              <a:t>8/26/24</a:t>
            </a:fld>
            <a:endParaRPr lang="en-US"/>
          </a:p>
        </p:txBody>
      </p:sp>
      <p:sp>
        <p:nvSpPr>
          <p:cNvPr id="8" name="Footer Placeholder 7">
            <a:extLst>
              <a:ext uri="{FF2B5EF4-FFF2-40B4-BE49-F238E27FC236}">
                <a16:creationId xmlns:a16="http://schemas.microsoft.com/office/drawing/2014/main" id="{DEA342D8-37F1-5AB9-D181-4A10C17EC4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D1DACF7-DDA5-4D51-2938-142483F7B438}"/>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21144776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D2099-F7AB-8950-5CC2-5117DA2319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35FC90-7AB9-A46D-7E6F-3B27C351CD6A}"/>
              </a:ext>
            </a:extLst>
          </p:cNvPr>
          <p:cNvSpPr>
            <a:spLocks noGrp="1"/>
          </p:cNvSpPr>
          <p:nvPr>
            <p:ph type="dt" sz="half" idx="10"/>
          </p:nvPr>
        </p:nvSpPr>
        <p:spPr/>
        <p:txBody>
          <a:bodyPr/>
          <a:lstStyle/>
          <a:p>
            <a:fld id="{917DBC30-367A-4345-BDBC-154058AF8E5D}" type="datetime1">
              <a:rPr lang="en-US" smtClean="0"/>
              <a:t>8/26/24</a:t>
            </a:fld>
            <a:endParaRPr lang="en-US"/>
          </a:p>
        </p:txBody>
      </p:sp>
      <p:sp>
        <p:nvSpPr>
          <p:cNvPr id="4" name="Footer Placeholder 3">
            <a:extLst>
              <a:ext uri="{FF2B5EF4-FFF2-40B4-BE49-F238E27FC236}">
                <a16:creationId xmlns:a16="http://schemas.microsoft.com/office/drawing/2014/main" id="{9DDF8967-8A56-5A92-75DB-8B0B419AE9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EA3E1D-21A1-36C9-932E-63912233A74D}"/>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3428575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771672-AE8F-315B-36ED-67356474E0C3}"/>
              </a:ext>
            </a:extLst>
          </p:cNvPr>
          <p:cNvSpPr>
            <a:spLocks noGrp="1"/>
          </p:cNvSpPr>
          <p:nvPr>
            <p:ph type="dt" sz="half" idx="10"/>
          </p:nvPr>
        </p:nvSpPr>
        <p:spPr/>
        <p:txBody>
          <a:bodyPr/>
          <a:lstStyle/>
          <a:p>
            <a:fld id="{58A04D2D-2AE7-2048-8069-40B8C5EE0ADD}" type="datetime1">
              <a:rPr lang="en-US" smtClean="0"/>
              <a:t>8/26/24</a:t>
            </a:fld>
            <a:endParaRPr lang="en-US"/>
          </a:p>
        </p:txBody>
      </p:sp>
      <p:sp>
        <p:nvSpPr>
          <p:cNvPr id="3" name="Footer Placeholder 2">
            <a:extLst>
              <a:ext uri="{FF2B5EF4-FFF2-40B4-BE49-F238E27FC236}">
                <a16:creationId xmlns:a16="http://schemas.microsoft.com/office/drawing/2014/main" id="{57C65EF4-E250-60EC-A6D6-73CD8499CF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A53750-6D86-E9D1-BB05-0C2782E4EC21}"/>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797971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6A61D-746B-FA9C-E252-A9E98539FC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620A491-A654-884E-909C-2E86ADB6E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979B40A-CC77-942E-46F8-707A4799CC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CD7BBE-B073-6B41-FEE0-699DA6C6C3CE}"/>
              </a:ext>
            </a:extLst>
          </p:cNvPr>
          <p:cNvSpPr>
            <a:spLocks noGrp="1"/>
          </p:cNvSpPr>
          <p:nvPr>
            <p:ph type="dt" sz="half" idx="10"/>
          </p:nvPr>
        </p:nvSpPr>
        <p:spPr/>
        <p:txBody>
          <a:bodyPr/>
          <a:lstStyle/>
          <a:p>
            <a:fld id="{82BB279B-113F-A34C-A495-18F5627B4578}" type="datetime1">
              <a:rPr lang="en-US" smtClean="0"/>
              <a:t>8/26/24</a:t>
            </a:fld>
            <a:endParaRPr lang="en-US"/>
          </a:p>
        </p:txBody>
      </p:sp>
      <p:sp>
        <p:nvSpPr>
          <p:cNvPr id="6" name="Footer Placeholder 5">
            <a:extLst>
              <a:ext uri="{FF2B5EF4-FFF2-40B4-BE49-F238E27FC236}">
                <a16:creationId xmlns:a16="http://schemas.microsoft.com/office/drawing/2014/main" id="{C0413ED8-E5A9-DCE7-B62B-2B03BE4E5C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DC5869-62E4-29B2-016F-D8402389044C}"/>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157406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9A353-9C7A-9BE0-2F9D-E7503DA548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FE4289E-E0F0-7EB2-F6E0-C80CD9FE7C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5D4B71F-3A84-43E9-B43E-E1E1CEB350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FCDDFC-B6AF-3D32-B52E-FB1D605CC8E6}"/>
              </a:ext>
            </a:extLst>
          </p:cNvPr>
          <p:cNvSpPr>
            <a:spLocks noGrp="1"/>
          </p:cNvSpPr>
          <p:nvPr>
            <p:ph type="dt" sz="half" idx="10"/>
          </p:nvPr>
        </p:nvSpPr>
        <p:spPr/>
        <p:txBody>
          <a:bodyPr/>
          <a:lstStyle/>
          <a:p>
            <a:fld id="{7D40E119-CE63-164A-87C9-36926B114332}" type="datetime1">
              <a:rPr lang="en-US" smtClean="0"/>
              <a:t>8/26/24</a:t>
            </a:fld>
            <a:endParaRPr lang="en-US"/>
          </a:p>
        </p:txBody>
      </p:sp>
      <p:sp>
        <p:nvSpPr>
          <p:cNvPr id="6" name="Footer Placeholder 5">
            <a:extLst>
              <a:ext uri="{FF2B5EF4-FFF2-40B4-BE49-F238E27FC236}">
                <a16:creationId xmlns:a16="http://schemas.microsoft.com/office/drawing/2014/main" id="{AA018C41-AC8C-85DF-BF2B-BDA44B869C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6F6A6C-4E34-26E8-2E8F-4927BE7C6217}"/>
              </a:ext>
            </a:extLst>
          </p:cNvPr>
          <p:cNvSpPr>
            <a:spLocks noGrp="1"/>
          </p:cNvSpPr>
          <p:nvPr>
            <p:ph type="sldNum" sz="quarter" idx="12"/>
          </p:nvPr>
        </p:nvSpPr>
        <p:spPr/>
        <p:txBody>
          <a:bodyPr/>
          <a:lstStyle/>
          <a:p>
            <a:fld id="{69F80367-717A-CA4F-9631-9059826EE0EF}" type="slidenum">
              <a:rPr lang="en-US" smtClean="0"/>
              <a:t>‹#›</a:t>
            </a:fld>
            <a:endParaRPr lang="en-US"/>
          </a:p>
        </p:txBody>
      </p:sp>
    </p:spTree>
    <p:extLst>
      <p:ext uri="{BB962C8B-B14F-4D97-AF65-F5344CB8AC3E}">
        <p14:creationId xmlns:p14="http://schemas.microsoft.com/office/powerpoint/2010/main" val="4140746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015E5F-4D6C-3087-7342-6B05E48A1B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61529D-9B09-1B78-94D6-39EF17656E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1E9288-0E40-DE9B-0692-3640F1B4F3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66F695B-E0DE-7F4F-B531-21EEEA4BF9FC}" type="datetime1">
              <a:rPr lang="en-US" smtClean="0"/>
              <a:t>8/26/24</a:t>
            </a:fld>
            <a:endParaRPr lang="en-US"/>
          </a:p>
        </p:txBody>
      </p:sp>
      <p:sp>
        <p:nvSpPr>
          <p:cNvPr id="5" name="Footer Placeholder 4">
            <a:extLst>
              <a:ext uri="{FF2B5EF4-FFF2-40B4-BE49-F238E27FC236}">
                <a16:creationId xmlns:a16="http://schemas.microsoft.com/office/drawing/2014/main" id="{5D0791C8-5735-6CCE-7A3F-FF28387B77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C75E504-6BF1-D631-20B6-B48E1D800E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9F80367-717A-CA4F-9631-9059826EE0EF}" type="slidenum">
              <a:rPr lang="en-US" smtClean="0"/>
              <a:t>‹#›</a:t>
            </a:fld>
            <a:endParaRPr lang="en-US"/>
          </a:p>
        </p:txBody>
      </p:sp>
    </p:spTree>
    <p:extLst>
      <p:ext uri="{BB962C8B-B14F-4D97-AF65-F5344CB8AC3E}">
        <p14:creationId xmlns:p14="http://schemas.microsoft.com/office/powerpoint/2010/main" val="35946263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leopold.Beuken@Colorado.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www.colorado.edu/disabilityservice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mailto:Srikrishna.Bangaloreraghu@colorado.edu" TargetMode="External"/><Relationship Id="rId2" Type="http://schemas.openxmlformats.org/officeDocument/2006/relationships/hyperlink" Target="mailto:Leopold.Beuken@colorado.edu" TargetMode="Externa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o365coloradoedu-my.sharepoint.com/:x:/g/personal/lebe3608_colorado_edu/EcsUhEN_TZRNqG19qIN7nH0BNO4pVNO-d9779UlIhV-v0Q?e=tJAIet"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canvas.colorado.edu/courses/110700" TargetMode="External"/><Relationship Id="rId2" Type="http://schemas.openxmlformats.org/officeDocument/2006/relationships/hyperlink" Target="https://github.com/Introduction-to-Autonomous-Robots/Introduction-to-Autonomous-Robots" TargetMode="Externa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piazza.com/colorado/fall2024/coen5830"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B0273-770C-E465-E0F5-C4488563E9E4}"/>
              </a:ext>
            </a:extLst>
          </p:cNvPr>
          <p:cNvSpPr>
            <a:spLocks noGrp="1"/>
          </p:cNvSpPr>
          <p:nvPr>
            <p:ph type="ctrTitle"/>
          </p:nvPr>
        </p:nvSpPr>
        <p:spPr>
          <a:xfrm>
            <a:off x="1524000" y="163895"/>
            <a:ext cx="9144000" cy="2387600"/>
          </a:xfrm>
        </p:spPr>
        <p:txBody>
          <a:bodyPr>
            <a:normAutofit/>
          </a:bodyPr>
          <a:lstStyle/>
          <a:p>
            <a:r>
              <a:rPr lang="en-US" sz="4400" dirty="0"/>
              <a:t>COEN 5830, Fall 2024</a:t>
            </a:r>
            <a:br>
              <a:rPr lang="en-US" sz="4400" dirty="0"/>
            </a:br>
            <a:r>
              <a:rPr lang="en-US" sz="4400" dirty="0"/>
              <a:t>Introduction to Robotics</a:t>
            </a:r>
          </a:p>
        </p:txBody>
      </p:sp>
      <p:sp>
        <p:nvSpPr>
          <p:cNvPr id="3" name="Subtitle 2">
            <a:extLst>
              <a:ext uri="{FF2B5EF4-FFF2-40B4-BE49-F238E27FC236}">
                <a16:creationId xmlns:a16="http://schemas.microsoft.com/office/drawing/2014/main" id="{40D2AF91-DB9D-194A-4C2F-0760F234BA49}"/>
              </a:ext>
            </a:extLst>
          </p:cNvPr>
          <p:cNvSpPr>
            <a:spLocks noGrp="1"/>
          </p:cNvSpPr>
          <p:nvPr>
            <p:ph type="subTitle" idx="1"/>
          </p:nvPr>
        </p:nvSpPr>
        <p:spPr>
          <a:xfrm>
            <a:off x="1524000" y="3066322"/>
            <a:ext cx="9144000" cy="2387599"/>
          </a:xfrm>
        </p:spPr>
        <p:txBody>
          <a:bodyPr>
            <a:normAutofit fontScale="92500" lnSpcReduction="20000"/>
          </a:bodyPr>
          <a:lstStyle/>
          <a:p>
            <a:r>
              <a:rPr lang="en-US" sz="3900" dirty="0">
                <a:solidFill>
                  <a:srgbClr val="00B050"/>
                </a:solidFill>
              </a:rPr>
              <a:t>Lecture 1</a:t>
            </a:r>
          </a:p>
          <a:p>
            <a:r>
              <a:rPr lang="en-US" sz="3900" dirty="0">
                <a:solidFill>
                  <a:srgbClr val="00B050"/>
                </a:solidFill>
              </a:rPr>
              <a:t>Introduction and Overview</a:t>
            </a:r>
          </a:p>
          <a:p>
            <a:endParaRPr lang="en-US" sz="2800" dirty="0"/>
          </a:p>
          <a:p>
            <a:r>
              <a:rPr lang="en-US" sz="2800" dirty="0"/>
              <a:t>Leopold Beuken (</a:t>
            </a:r>
            <a:r>
              <a:rPr lang="en-US" sz="2800" dirty="0">
                <a:hlinkClick r:id="rId2"/>
              </a:rPr>
              <a:t>leopold.Beuken@Colorado.edu</a:t>
            </a:r>
            <a:r>
              <a:rPr lang="en-US" sz="2800" dirty="0"/>
              <a:t>)</a:t>
            </a:r>
          </a:p>
          <a:p>
            <a:r>
              <a:rPr lang="en-US" sz="2800" dirty="0"/>
              <a:t>Tuesday, 8/27/2024</a:t>
            </a:r>
          </a:p>
          <a:p>
            <a:endParaRPr lang="en-US" sz="2800" dirty="0"/>
          </a:p>
        </p:txBody>
      </p:sp>
    </p:spTree>
    <p:extLst>
      <p:ext uri="{BB962C8B-B14F-4D97-AF65-F5344CB8AC3E}">
        <p14:creationId xmlns:p14="http://schemas.microsoft.com/office/powerpoint/2010/main" val="3326787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EC88A-D1DB-64C0-0A75-FADA9483D30F}"/>
              </a:ext>
            </a:extLst>
          </p:cNvPr>
          <p:cNvSpPr>
            <a:spLocks noGrp="1"/>
          </p:cNvSpPr>
          <p:nvPr>
            <p:ph type="title"/>
          </p:nvPr>
        </p:nvSpPr>
        <p:spPr/>
        <p:txBody>
          <a:bodyPr/>
          <a:lstStyle/>
          <a:p>
            <a:r>
              <a:rPr lang="en-US" dirty="0"/>
              <a:t>Course Goals</a:t>
            </a:r>
          </a:p>
        </p:txBody>
      </p:sp>
      <p:sp>
        <p:nvSpPr>
          <p:cNvPr id="3" name="Content Placeholder 2">
            <a:extLst>
              <a:ext uri="{FF2B5EF4-FFF2-40B4-BE49-F238E27FC236}">
                <a16:creationId xmlns:a16="http://schemas.microsoft.com/office/drawing/2014/main" id="{947F00EC-1D66-D373-CCB6-4C1C059F611F}"/>
              </a:ext>
            </a:extLst>
          </p:cNvPr>
          <p:cNvSpPr>
            <a:spLocks noGrp="1"/>
          </p:cNvSpPr>
          <p:nvPr>
            <p:ph idx="1"/>
          </p:nvPr>
        </p:nvSpPr>
        <p:spPr>
          <a:xfrm>
            <a:off x="169952" y="1091137"/>
            <a:ext cx="11811000" cy="4952260"/>
          </a:xfrm>
        </p:spPr>
        <p:txBody>
          <a:bodyPr/>
          <a:lstStyle/>
          <a:p>
            <a:r>
              <a:rPr lang="en-US" dirty="0"/>
              <a:t>There are students from diverse technical backgrounds (that’s the point of having the robotics program!)</a:t>
            </a:r>
          </a:p>
        </p:txBody>
      </p:sp>
      <p:sp>
        <p:nvSpPr>
          <p:cNvPr id="4" name="Slide Number Placeholder 3">
            <a:extLst>
              <a:ext uri="{FF2B5EF4-FFF2-40B4-BE49-F238E27FC236}">
                <a16:creationId xmlns:a16="http://schemas.microsoft.com/office/drawing/2014/main" id="{2B1A7DC0-0D30-514E-7E18-DFD5778F48EF}"/>
              </a:ext>
            </a:extLst>
          </p:cNvPr>
          <p:cNvSpPr>
            <a:spLocks noGrp="1"/>
          </p:cNvSpPr>
          <p:nvPr>
            <p:ph type="sldNum" sz="quarter" idx="12"/>
          </p:nvPr>
        </p:nvSpPr>
        <p:spPr/>
        <p:txBody>
          <a:bodyPr/>
          <a:lstStyle/>
          <a:p>
            <a:fld id="{69F80367-717A-CA4F-9631-9059826EE0EF}" type="slidenum">
              <a:rPr lang="en-US" smtClean="0"/>
              <a:t>10</a:t>
            </a:fld>
            <a:endParaRPr lang="en-US"/>
          </a:p>
        </p:txBody>
      </p:sp>
      <p:sp>
        <p:nvSpPr>
          <p:cNvPr id="5" name="Rectangle 4">
            <a:extLst>
              <a:ext uri="{FF2B5EF4-FFF2-40B4-BE49-F238E27FC236}">
                <a16:creationId xmlns:a16="http://schemas.microsoft.com/office/drawing/2014/main" id="{13DF7800-5D95-C7CD-A4B1-29F7D101DA18}"/>
              </a:ext>
            </a:extLst>
          </p:cNvPr>
          <p:cNvSpPr/>
          <p:nvPr/>
        </p:nvSpPr>
        <p:spPr>
          <a:xfrm>
            <a:off x="1035586" y="3514381"/>
            <a:ext cx="572877" cy="1564395"/>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052F70A-99A1-1DDC-7202-BD71A871E8B2}"/>
              </a:ext>
            </a:extLst>
          </p:cNvPr>
          <p:cNvSpPr/>
          <p:nvPr/>
        </p:nvSpPr>
        <p:spPr>
          <a:xfrm>
            <a:off x="1738830" y="2677100"/>
            <a:ext cx="572877" cy="240167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0988934-B036-89D6-41E3-E6A4F967BAE0}"/>
              </a:ext>
            </a:extLst>
          </p:cNvPr>
          <p:cNvSpPr/>
          <p:nvPr/>
        </p:nvSpPr>
        <p:spPr>
          <a:xfrm>
            <a:off x="2442074" y="2225407"/>
            <a:ext cx="572877" cy="2853369"/>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332B516-1FDF-B199-C0EC-E599F86BD98B}"/>
              </a:ext>
            </a:extLst>
          </p:cNvPr>
          <p:cNvSpPr/>
          <p:nvPr/>
        </p:nvSpPr>
        <p:spPr>
          <a:xfrm>
            <a:off x="3136245" y="4704202"/>
            <a:ext cx="572877" cy="374573"/>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9EA4F25-F000-2EF6-E53C-40C89585F0EF}"/>
              </a:ext>
            </a:extLst>
          </p:cNvPr>
          <p:cNvSpPr txBox="1"/>
          <p:nvPr/>
        </p:nvSpPr>
        <p:spPr>
          <a:xfrm rot="16200000">
            <a:off x="772837" y="5499385"/>
            <a:ext cx="1098378" cy="369332"/>
          </a:xfrm>
          <a:prstGeom prst="rect">
            <a:avLst/>
          </a:prstGeom>
          <a:noFill/>
        </p:spPr>
        <p:txBody>
          <a:bodyPr wrap="none" rtlCol="0">
            <a:spAutoFit/>
          </a:bodyPr>
          <a:lstStyle/>
          <a:p>
            <a:r>
              <a:rPr lang="en-US" dirty="0"/>
              <a:t>Modeling</a:t>
            </a:r>
          </a:p>
        </p:txBody>
      </p:sp>
      <p:sp>
        <p:nvSpPr>
          <p:cNvPr id="10" name="TextBox 9">
            <a:extLst>
              <a:ext uri="{FF2B5EF4-FFF2-40B4-BE49-F238E27FC236}">
                <a16:creationId xmlns:a16="http://schemas.microsoft.com/office/drawing/2014/main" id="{B4C8DFE1-2665-8DF0-1764-B3F04F1D835A}"/>
              </a:ext>
            </a:extLst>
          </p:cNvPr>
          <p:cNvSpPr txBox="1"/>
          <p:nvPr/>
        </p:nvSpPr>
        <p:spPr>
          <a:xfrm rot="16200000">
            <a:off x="1489386" y="5499385"/>
            <a:ext cx="1071768" cy="369332"/>
          </a:xfrm>
          <a:prstGeom prst="rect">
            <a:avLst/>
          </a:prstGeom>
          <a:noFill/>
        </p:spPr>
        <p:txBody>
          <a:bodyPr wrap="none" rtlCol="0">
            <a:spAutoFit/>
          </a:bodyPr>
          <a:lstStyle/>
          <a:p>
            <a:r>
              <a:rPr lang="en-US" dirty="0"/>
              <a:t>Software</a:t>
            </a:r>
          </a:p>
        </p:txBody>
      </p:sp>
      <p:sp>
        <p:nvSpPr>
          <p:cNvPr id="11" name="TextBox 10">
            <a:extLst>
              <a:ext uri="{FF2B5EF4-FFF2-40B4-BE49-F238E27FC236}">
                <a16:creationId xmlns:a16="http://schemas.microsoft.com/office/drawing/2014/main" id="{F2F4FB82-526A-968B-BE4D-B7900EB17522}"/>
              </a:ext>
            </a:extLst>
          </p:cNvPr>
          <p:cNvSpPr txBox="1"/>
          <p:nvPr/>
        </p:nvSpPr>
        <p:spPr>
          <a:xfrm rot="16200000">
            <a:off x="2148386" y="5471736"/>
            <a:ext cx="1160254" cy="369332"/>
          </a:xfrm>
          <a:prstGeom prst="rect">
            <a:avLst/>
          </a:prstGeom>
          <a:noFill/>
        </p:spPr>
        <p:txBody>
          <a:bodyPr wrap="none" rtlCol="0">
            <a:spAutoFit/>
          </a:bodyPr>
          <a:lstStyle/>
          <a:p>
            <a:r>
              <a:rPr lang="en-US" dirty="0"/>
              <a:t>Hardware</a:t>
            </a:r>
          </a:p>
        </p:txBody>
      </p:sp>
      <p:sp>
        <p:nvSpPr>
          <p:cNvPr id="12" name="TextBox 11">
            <a:extLst>
              <a:ext uri="{FF2B5EF4-FFF2-40B4-BE49-F238E27FC236}">
                <a16:creationId xmlns:a16="http://schemas.microsoft.com/office/drawing/2014/main" id="{610EFB42-459E-1D32-251B-B62950277F83}"/>
              </a:ext>
            </a:extLst>
          </p:cNvPr>
          <p:cNvSpPr txBox="1"/>
          <p:nvPr/>
        </p:nvSpPr>
        <p:spPr>
          <a:xfrm rot="16200000">
            <a:off x="2792576" y="5471735"/>
            <a:ext cx="1260217" cy="369332"/>
          </a:xfrm>
          <a:prstGeom prst="rect">
            <a:avLst/>
          </a:prstGeom>
          <a:noFill/>
        </p:spPr>
        <p:txBody>
          <a:bodyPr wrap="none" rtlCol="0">
            <a:spAutoFit/>
          </a:bodyPr>
          <a:lstStyle/>
          <a:p>
            <a:r>
              <a:rPr lang="en-US" dirty="0"/>
              <a:t>Algorithms</a:t>
            </a:r>
          </a:p>
        </p:txBody>
      </p:sp>
      <p:sp>
        <p:nvSpPr>
          <p:cNvPr id="13" name="Rectangle 12">
            <a:extLst>
              <a:ext uri="{FF2B5EF4-FFF2-40B4-BE49-F238E27FC236}">
                <a16:creationId xmlns:a16="http://schemas.microsoft.com/office/drawing/2014/main" id="{2EA6F0A0-A782-2DA3-2A33-83F00EDE34D4}"/>
              </a:ext>
            </a:extLst>
          </p:cNvPr>
          <p:cNvSpPr/>
          <p:nvPr/>
        </p:nvSpPr>
        <p:spPr>
          <a:xfrm>
            <a:off x="4600337" y="2416701"/>
            <a:ext cx="572877" cy="2662076"/>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F6815F1-8969-4A10-BBDF-37A5DDEF2F4D}"/>
              </a:ext>
            </a:extLst>
          </p:cNvPr>
          <p:cNvSpPr/>
          <p:nvPr/>
        </p:nvSpPr>
        <p:spPr>
          <a:xfrm>
            <a:off x="5303581" y="4494882"/>
            <a:ext cx="572877" cy="58389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FF38FC1-039C-DBD0-79AF-A490A0FBE877}"/>
              </a:ext>
            </a:extLst>
          </p:cNvPr>
          <p:cNvSpPr/>
          <p:nvPr/>
        </p:nvSpPr>
        <p:spPr>
          <a:xfrm>
            <a:off x="6006825" y="2809301"/>
            <a:ext cx="572877" cy="2269475"/>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65C78A4-467A-F886-1359-1701B3E64FAA}"/>
              </a:ext>
            </a:extLst>
          </p:cNvPr>
          <p:cNvSpPr/>
          <p:nvPr/>
        </p:nvSpPr>
        <p:spPr>
          <a:xfrm>
            <a:off x="6700996" y="4704202"/>
            <a:ext cx="572877" cy="374573"/>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1FFA248-A921-44CF-D239-07CF701A94C8}"/>
              </a:ext>
            </a:extLst>
          </p:cNvPr>
          <p:cNvSpPr txBox="1"/>
          <p:nvPr/>
        </p:nvSpPr>
        <p:spPr>
          <a:xfrm rot="16200000">
            <a:off x="4337588" y="5499385"/>
            <a:ext cx="1098378" cy="369332"/>
          </a:xfrm>
          <a:prstGeom prst="rect">
            <a:avLst/>
          </a:prstGeom>
          <a:noFill/>
        </p:spPr>
        <p:txBody>
          <a:bodyPr wrap="none" rtlCol="0">
            <a:spAutoFit/>
          </a:bodyPr>
          <a:lstStyle/>
          <a:p>
            <a:r>
              <a:rPr lang="en-US" dirty="0"/>
              <a:t>Modeling</a:t>
            </a:r>
          </a:p>
        </p:txBody>
      </p:sp>
      <p:sp>
        <p:nvSpPr>
          <p:cNvPr id="18" name="TextBox 17">
            <a:extLst>
              <a:ext uri="{FF2B5EF4-FFF2-40B4-BE49-F238E27FC236}">
                <a16:creationId xmlns:a16="http://schemas.microsoft.com/office/drawing/2014/main" id="{519E1917-E4E6-323E-1197-C9358211B8A5}"/>
              </a:ext>
            </a:extLst>
          </p:cNvPr>
          <p:cNvSpPr txBox="1"/>
          <p:nvPr/>
        </p:nvSpPr>
        <p:spPr>
          <a:xfrm rot="16200000">
            <a:off x="5054137" y="5499385"/>
            <a:ext cx="1071768" cy="369332"/>
          </a:xfrm>
          <a:prstGeom prst="rect">
            <a:avLst/>
          </a:prstGeom>
          <a:noFill/>
        </p:spPr>
        <p:txBody>
          <a:bodyPr wrap="none" rtlCol="0">
            <a:spAutoFit/>
          </a:bodyPr>
          <a:lstStyle/>
          <a:p>
            <a:r>
              <a:rPr lang="en-US" dirty="0"/>
              <a:t>Software</a:t>
            </a:r>
          </a:p>
        </p:txBody>
      </p:sp>
      <p:sp>
        <p:nvSpPr>
          <p:cNvPr id="19" name="TextBox 18">
            <a:extLst>
              <a:ext uri="{FF2B5EF4-FFF2-40B4-BE49-F238E27FC236}">
                <a16:creationId xmlns:a16="http://schemas.microsoft.com/office/drawing/2014/main" id="{2EB1DA09-E0B9-D3F6-C7E7-CD349476434A}"/>
              </a:ext>
            </a:extLst>
          </p:cNvPr>
          <p:cNvSpPr txBox="1"/>
          <p:nvPr/>
        </p:nvSpPr>
        <p:spPr>
          <a:xfrm rot="16200000">
            <a:off x="5713137" y="5471736"/>
            <a:ext cx="1160254" cy="369332"/>
          </a:xfrm>
          <a:prstGeom prst="rect">
            <a:avLst/>
          </a:prstGeom>
          <a:noFill/>
        </p:spPr>
        <p:txBody>
          <a:bodyPr wrap="none" rtlCol="0">
            <a:spAutoFit/>
          </a:bodyPr>
          <a:lstStyle/>
          <a:p>
            <a:r>
              <a:rPr lang="en-US" dirty="0"/>
              <a:t>Hardware</a:t>
            </a:r>
          </a:p>
        </p:txBody>
      </p:sp>
      <p:sp>
        <p:nvSpPr>
          <p:cNvPr id="20" name="TextBox 19">
            <a:extLst>
              <a:ext uri="{FF2B5EF4-FFF2-40B4-BE49-F238E27FC236}">
                <a16:creationId xmlns:a16="http://schemas.microsoft.com/office/drawing/2014/main" id="{2387BE8E-74E2-A417-ECDE-31A5C4585E8C}"/>
              </a:ext>
            </a:extLst>
          </p:cNvPr>
          <p:cNvSpPr txBox="1"/>
          <p:nvPr/>
        </p:nvSpPr>
        <p:spPr>
          <a:xfrm rot="16200000">
            <a:off x="6357327" y="5471735"/>
            <a:ext cx="1260217" cy="369332"/>
          </a:xfrm>
          <a:prstGeom prst="rect">
            <a:avLst/>
          </a:prstGeom>
          <a:noFill/>
        </p:spPr>
        <p:txBody>
          <a:bodyPr wrap="none" rtlCol="0">
            <a:spAutoFit/>
          </a:bodyPr>
          <a:lstStyle/>
          <a:p>
            <a:r>
              <a:rPr lang="en-US" dirty="0"/>
              <a:t>Algorithms</a:t>
            </a:r>
          </a:p>
        </p:txBody>
      </p:sp>
      <p:sp>
        <p:nvSpPr>
          <p:cNvPr id="21" name="Rectangle 20">
            <a:extLst>
              <a:ext uri="{FF2B5EF4-FFF2-40B4-BE49-F238E27FC236}">
                <a16:creationId xmlns:a16="http://schemas.microsoft.com/office/drawing/2014/main" id="{F1AD5E00-9BDA-C5F3-D466-71BE9D6BE14E}"/>
              </a:ext>
            </a:extLst>
          </p:cNvPr>
          <p:cNvSpPr/>
          <p:nvPr/>
        </p:nvSpPr>
        <p:spPr>
          <a:xfrm>
            <a:off x="8099000" y="5023790"/>
            <a:ext cx="572877" cy="52484"/>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B779CE7-51AA-7046-F10B-4F9D617FEE96}"/>
              </a:ext>
            </a:extLst>
          </p:cNvPr>
          <p:cNvSpPr/>
          <p:nvPr/>
        </p:nvSpPr>
        <p:spPr>
          <a:xfrm>
            <a:off x="8802244" y="3566864"/>
            <a:ext cx="572877" cy="15094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4A34175-50CC-269C-0E9C-0D9E86461D0D}"/>
              </a:ext>
            </a:extLst>
          </p:cNvPr>
          <p:cNvSpPr/>
          <p:nvPr/>
        </p:nvSpPr>
        <p:spPr>
          <a:xfrm>
            <a:off x="9505488" y="2222905"/>
            <a:ext cx="572877" cy="2853369"/>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391A276-158A-F826-0189-9B44BFDA1CC8}"/>
              </a:ext>
            </a:extLst>
          </p:cNvPr>
          <p:cNvSpPr/>
          <p:nvPr/>
        </p:nvSpPr>
        <p:spPr>
          <a:xfrm>
            <a:off x="10199659" y="2416700"/>
            <a:ext cx="572877" cy="2659573"/>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9132D163-E6E5-8872-743E-7768964D2FA7}"/>
              </a:ext>
            </a:extLst>
          </p:cNvPr>
          <p:cNvSpPr txBox="1"/>
          <p:nvPr/>
        </p:nvSpPr>
        <p:spPr>
          <a:xfrm rot="16200000">
            <a:off x="7836251" y="5496883"/>
            <a:ext cx="1098378" cy="369332"/>
          </a:xfrm>
          <a:prstGeom prst="rect">
            <a:avLst/>
          </a:prstGeom>
          <a:noFill/>
        </p:spPr>
        <p:txBody>
          <a:bodyPr wrap="none" rtlCol="0">
            <a:spAutoFit/>
          </a:bodyPr>
          <a:lstStyle/>
          <a:p>
            <a:r>
              <a:rPr lang="en-US" dirty="0"/>
              <a:t>Modeling</a:t>
            </a:r>
          </a:p>
        </p:txBody>
      </p:sp>
      <p:sp>
        <p:nvSpPr>
          <p:cNvPr id="26" name="TextBox 25">
            <a:extLst>
              <a:ext uri="{FF2B5EF4-FFF2-40B4-BE49-F238E27FC236}">
                <a16:creationId xmlns:a16="http://schemas.microsoft.com/office/drawing/2014/main" id="{391726F0-F88E-5448-83C3-ADDDE89B9AE8}"/>
              </a:ext>
            </a:extLst>
          </p:cNvPr>
          <p:cNvSpPr txBox="1"/>
          <p:nvPr/>
        </p:nvSpPr>
        <p:spPr>
          <a:xfrm rot="16200000">
            <a:off x="8552800" y="5496883"/>
            <a:ext cx="1071768" cy="369332"/>
          </a:xfrm>
          <a:prstGeom prst="rect">
            <a:avLst/>
          </a:prstGeom>
          <a:noFill/>
        </p:spPr>
        <p:txBody>
          <a:bodyPr wrap="none" rtlCol="0">
            <a:spAutoFit/>
          </a:bodyPr>
          <a:lstStyle/>
          <a:p>
            <a:r>
              <a:rPr lang="en-US" dirty="0"/>
              <a:t>Software</a:t>
            </a:r>
          </a:p>
        </p:txBody>
      </p:sp>
      <p:sp>
        <p:nvSpPr>
          <p:cNvPr id="27" name="TextBox 26">
            <a:extLst>
              <a:ext uri="{FF2B5EF4-FFF2-40B4-BE49-F238E27FC236}">
                <a16:creationId xmlns:a16="http://schemas.microsoft.com/office/drawing/2014/main" id="{E4D5F830-55AE-5497-944D-0131607F18F6}"/>
              </a:ext>
            </a:extLst>
          </p:cNvPr>
          <p:cNvSpPr txBox="1"/>
          <p:nvPr/>
        </p:nvSpPr>
        <p:spPr>
          <a:xfrm rot="16200000">
            <a:off x="9211800" y="5469234"/>
            <a:ext cx="1160254" cy="369332"/>
          </a:xfrm>
          <a:prstGeom prst="rect">
            <a:avLst/>
          </a:prstGeom>
          <a:noFill/>
        </p:spPr>
        <p:txBody>
          <a:bodyPr wrap="none" rtlCol="0">
            <a:spAutoFit/>
          </a:bodyPr>
          <a:lstStyle/>
          <a:p>
            <a:r>
              <a:rPr lang="en-US" dirty="0"/>
              <a:t>Hardware</a:t>
            </a:r>
          </a:p>
        </p:txBody>
      </p:sp>
      <p:sp>
        <p:nvSpPr>
          <p:cNvPr id="28" name="TextBox 27">
            <a:extLst>
              <a:ext uri="{FF2B5EF4-FFF2-40B4-BE49-F238E27FC236}">
                <a16:creationId xmlns:a16="http://schemas.microsoft.com/office/drawing/2014/main" id="{95769DF1-B433-9D44-9CF1-12359E8C7A92}"/>
              </a:ext>
            </a:extLst>
          </p:cNvPr>
          <p:cNvSpPr txBox="1"/>
          <p:nvPr/>
        </p:nvSpPr>
        <p:spPr>
          <a:xfrm rot="16200000">
            <a:off x="9855990" y="5469233"/>
            <a:ext cx="1260217" cy="369332"/>
          </a:xfrm>
          <a:prstGeom prst="rect">
            <a:avLst/>
          </a:prstGeom>
          <a:noFill/>
        </p:spPr>
        <p:txBody>
          <a:bodyPr wrap="none" rtlCol="0">
            <a:spAutoFit/>
          </a:bodyPr>
          <a:lstStyle/>
          <a:p>
            <a:r>
              <a:rPr lang="en-US" dirty="0"/>
              <a:t>Algorithms</a:t>
            </a:r>
          </a:p>
        </p:txBody>
      </p:sp>
      <p:sp>
        <p:nvSpPr>
          <p:cNvPr id="29" name="TextBox 28">
            <a:extLst>
              <a:ext uri="{FF2B5EF4-FFF2-40B4-BE49-F238E27FC236}">
                <a16:creationId xmlns:a16="http://schemas.microsoft.com/office/drawing/2014/main" id="{921D7891-63A0-97D5-34F0-E7011A5546D1}"/>
              </a:ext>
            </a:extLst>
          </p:cNvPr>
          <p:cNvSpPr txBox="1"/>
          <p:nvPr/>
        </p:nvSpPr>
        <p:spPr>
          <a:xfrm>
            <a:off x="1717848" y="6282575"/>
            <a:ext cx="1186543" cy="369332"/>
          </a:xfrm>
          <a:prstGeom prst="rect">
            <a:avLst/>
          </a:prstGeom>
          <a:noFill/>
        </p:spPr>
        <p:txBody>
          <a:bodyPr wrap="none" rtlCol="0">
            <a:spAutoFit/>
          </a:bodyPr>
          <a:lstStyle/>
          <a:p>
            <a:r>
              <a:rPr lang="en-US" b="1" dirty="0"/>
              <a:t>Student 1</a:t>
            </a:r>
          </a:p>
        </p:txBody>
      </p:sp>
      <p:sp>
        <p:nvSpPr>
          <p:cNvPr id="30" name="TextBox 29">
            <a:extLst>
              <a:ext uri="{FF2B5EF4-FFF2-40B4-BE49-F238E27FC236}">
                <a16:creationId xmlns:a16="http://schemas.microsoft.com/office/drawing/2014/main" id="{6E3717FD-16DA-9B11-9574-01FB4AA69EE7}"/>
              </a:ext>
            </a:extLst>
          </p:cNvPr>
          <p:cNvSpPr txBox="1"/>
          <p:nvPr/>
        </p:nvSpPr>
        <p:spPr>
          <a:xfrm>
            <a:off x="5282599" y="6282575"/>
            <a:ext cx="1186543" cy="369332"/>
          </a:xfrm>
          <a:prstGeom prst="rect">
            <a:avLst/>
          </a:prstGeom>
          <a:noFill/>
        </p:spPr>
        <p:txBody>
          <a:bodyPr wrap="none" rtlCol="0">
            <a:spAutoFit/>
          </a:bodyPr>
          <a:lstStyle/>
          <a:p>
            <a:r>
              <a:rPr lang="en-US" b="1" dirty="0"/>
              <a:t>Student 2</a:t>
            </a:r>
          </a:p>
        </p:txBody>
      </p:sp>
      <p:sp>
        <p:nvSpPr>
          <p:cNvPr id="31" name="TextBox 30">
            <a:extLst>
              <a:ext uri="{FF2B5EF4-FFF2-40B4-BE49-F238E27FC236}">
                <a16:creationId xmlns:a16="http://schemas.microsoft.com/office/drawing/2014/main" id="{38A98002-83FE-8A7B-FC02-9644C8E347A3}"/>
              </a:ext>
            </a:extLst>
          </p:cNvPr>
          <p:cNvSpPr txBox="1"/>
          <p:nvPr/>
        </p:nvSpPr>
        <p:spPr>
          <a:xfrm>
            <a:off x="8781849" y="6282575"/>
            <a:ext cx="1186543" cy="369332"/>
          </a:xfrm>
          <a:prstGeom prst="rect">
            <a:avLst/>
          </a:prstGeom>
          <a:noFill/>
        </p:spPr>
        <p:txBody>
          <a:bodyPr wrap="none" rtlCol="0">
            <a:spAutoFit/>
          </a:bodyPr>
          <a:lstStyle/>
          <a:p>
            <a:r>
              <a:rPr lang="en-US" b="1" dirty="0"/>
              <a:t>Student 3</a:t>
            </a:r>
          </a:p>
        </p:txBody>
      </p:sp>
    </p:spTree>
    <p:extLst>
      <p:ext uri="{BB962C8B-B14F-4D97-AF65-F5344CB8AC3E}">
        <p14:creationId xmlns:p14="http://schemas.microsoft.com/office/powerpoint/2010/main" val="1605324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EC88A-D1DB-64C0-0A75-FADA9483D30F}"/>
              </a:ext>
            </a:extLst>
          </p:cNvPr>
          <p:cNvSpPr>
            <a:spLocks noGrp="1"/>
          </p:cNvSpPr>
          <p:nvPr>
            <p:ph type="title"/>
          </p:nvPr>
        </p:nvSpPr>
        <p:spPr/>
        <p:txBody>
          <a:bodyPr/>
          <a:lstStyle/>
          <a:p>
            <a:r>
              <a:rPr lang="en-US" dirty="0"/>
              <a:t>Course Goals</a:t>
            </a:r>
          </a:p>
        </p:txBody>
      </p:sp>
      <p:sp>
        <p:nvSpPr>
          <p:cNvPr id="3" name="Content Placeholder 2">
            <a:extLst>
              <a:ext uri="{FF2B5EF4-FFF2-40B4-BE49-F238E27FC236}">
                <a16:creationId xmlns:a16="http://schemas.microsoft.com/office/drawing/2014/main" id="{947F00EC-1D66-D373-CCB6-4C1C059F611F}"/>
              </a:ext>
            </a:extLst>
          </p:cNvPr>
          <p:cNvSpPr>
            <a:spLocks noGrp="1"/>
          </p:cNvSpPr>
          <p:nvPr>
            <p:ph idx="1"/>
          </p:nvPr>
        </p:nvSpPr>
        <p:spPr>
          <a:xfrm>
            <a:off x="169952" y="952870"/>
            <a:ext cx="11811000" cy="4952260"/>
          </a:xfrm>
        </p:spPr>
        <p:txBody>
          <a:bodyPr/>
          <a:lstStyle/>
          <a:p>
            <a:r>
              <a:rPr lang="en-US" dirty="0"/>
              <a:t>Get everyone up to an appropriate level of </a:t>
            </a:r>
            <a:r>
              <a:rPr lang="en-US" b="1" dirty="0"/>
              <a:t>core competency </a:t>
            </a:r>
            <a:r>
              <a:rPr lang="en-US" dirty="0"/>
              <a:t>in </a:t>
            </a:r>
            <a:r>
              <a:rPr lang="en-US" b="1" dirty="0"/>
              <a:t>all aspects </a:t>
            </a:r>
            <a:r>
              <a:rPr lang="en-US" dirty="0"/>
              <a:t>of robotics</a:t>
            </a:r>
          </a:p>
        </p:txBody>
      </p:sp>
      <p:sp>
        <p:nvSpPr>
          <p:cNvPr id="4" name="Slide Number Placeholder 3">
            <a:extLst>
              <a:ext uri="{FF2B5EF4-FFF2-40B4-BE49-F238E27FC236}">
                <a16:creationId xmlns:a16="http://schemas.microsoft.com/office/drawing/2014/main" id="{2B1A7DC0-0D30-514E-7E18-DFD5778F48EF}"/>
              </a:ext>
            </a:extLst>
          </p:cNvPr>
          <p:cNvSpPr>
            <a:spLocks noGrp="1"/>
          </p:cNvSpPr>
          <p:nvPr>
            <p:ph type="sldNum" sz="quarter" idx="12"/>
          </p:nvPr>
        </p:nvSpPr>
        <p:spPr/>
        <p:txBody>
          <a:bodyPr/>
          <a:lstStyle/>
          <a:p>
            <a:fld id="{69F80367-717A-CA4F-9631-9059826EE0EF}" type="slidenum">
              <a:rPr lang="en-US" smtClean="0"/>
              <a:t>11</a:t>
            </a:fld>
            <a:endParaRPr lang="en-US"/>
          </a:p>
        </p:txBody>
      </p:sp>
      <p:sp>
        <p:nvSpPr>
          <p:cNvPr id="5" name="Rectangle 4">
            <a:extLst>
              <a:ext uri="{FF2B5EF4-FFF2-40B4-BE49-F238E27FC236}">
                <a16:creationId xmlns:a16="http://schemas.microsoft.com/office/drawing/2014/main" id="{13DF7800-5D95-C7CD-A4B1-29F7D101DA18}"/>
              </a:ext>
            </a:extLst>
          </p:cNvPr>
          <p:cNvSpPr/>
          <p:nvPr/>
        </p:nvSpPr>
        <p:spPr>
          <a:xfrm>
            <a:off x="1035586" y="3514381"/>
            <a:ext cx="572877" cy="1564395"/>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052F70A-99A1-1DDC-7202-BD71A871E8B2}"/>
              </a:ext>
            </a:extLst>
          </p:cNvPr>
          <p:cNvSpPr/>
          <p:nvPr/>
        </p:nvSpPr>
        <p:spPr>
          <a:xfrm>
            <a:off x="1738830" y="2677100"/>
            <a:ext cx="572877" cy="240167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0988934-B036-89D6-41E3-E6A4F967BAE0}"/>
              </a:ext>
            </a:extLst>
          </p:cNvPr>
          <p:cNvSpPr/>
          <p:nvPr/>
        </p:nvSpPr>
        <p:spPr>
          <a:xfrm>
            <a:off x="2442074" y="2225407"/>
            <a:ext cx="572877" cy="2853369"/>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332B516-1FDF-B199-C0EC-E599F86BD98B}"/>
              </a:ext>
            </a:extLst>
          </p:cNvPr>
          <p:cNvSpPr/>
          <p:nvPr/>
        </p:nvSpPr>
        <p:spPr>
          <a:xfrm>
            <a:off x="3136245" y="4704202"/>
            <a:ext cx="572877" cy="374573"/>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9EA4F25-F000-2EF6-E53C-40C89585F0EF}"/>
              </a:ext>
            </a:extLst>
          </p:cNvPr>
          <p:cNvSpPr txBox="1"/>
          <p:nvPr/>
        </p:nvSpPr>
        <p:spPr>
          <a:xfrm rot="16200000">
            <a:off x="772837" y="5499385"/>
            <a:ext cx="1098378" cy="369332"/>
          </a:xfrm>
          <a:prstGeom prst="rect">
            <a:avLst/>
          </a:prstGeom>
          <a:noFill/>
        </p:spPr>
        <p:txBody>
          <a:bodyPr wrap="none" rtlCol="0">
            <a:spAutoFit/>
          </a:bodyPr>
          <a:lstStyle/>
          <a:p>
            <a:r>
              <a:rPr lang="en-US" dirty="0"/>
              <a:t>Modeling</a:t>
            </a:r>
          </a:p>
        </p:txBody>
      </p:sp>
      <p:sp>
        <p:nvSpPr>
          <p:cNvPr id="10" name="TextBox 9">
            <a:extLst>
              <a:ext uri="{FF2B5EF4-FFF2-40B4-BE49-F238E27FC236}">
                <a16:creationId xmlns:a16="http://schemas.microsoft.com/office/drawing/2014/main" id="{B4C8DFE1-2665-8DF0-1764-B3F04F1D835A}"/>
              </a:ext>
            </a:extLst>
          </p:cNvPr>
          <p:cNvSpPr txBox="1"/>
          <p:nvPr/>
        </p:nvSpPr>
        <p:spPr>
          <a:xfrm rot="16200000">
            <a:off x="1489386" y="5499385"/>
            <a:ext cx="1071768" cy="369332"/>
          </a:xfrm>
          <a:prstGeom prst="rect">
            <a:avLst/>
          </a:prstGeom>
          <a:noFill/>
        </p:spPr>
        <p:txBody>
          <a:bodyPr wrap="none" rtlCol="0">
            <a:spAutoFit/>
          </a:bodyPr>
          <a:lstStyle/>
          <a:p>
            <a:r>
              <a:rPr lang="en-US" dirty="0"/>
              <a:t>Software</a:t>
            </a:r>
          </a:p>
        </p:txBody>
      </p:sp>
      <p:sp>
        <p:nvSpPr>
          <p:cNvPr id="11" name="TextBox 10">
            <a:extLst>
              <a:ext uri="{FF2B5EF4-FFF2-40B4-BE49-F238E27FC236}">
                <a16:creationId xmlns:a16="http://schemas.microsoft.com/office/drawing/2014/main" id="{F2F4FB82-526A-968B-BE4D-B7900EB17522}"/>
              </a:ext>
            </a:extLst>
          </p:cNvPr>
          <p:cNvSpPr txBox="1"/>
          <p:nvPr/>
        </p:nvSpPr>
        <p:spPr>
          <a:xfrm rot="16200000">
            <a:off x="2148386" y="5471736"/>
            <a:ext cx="1160254" cy="369332"/>
          </a:xfrm>
          <a:prstGeom prst="rect">
            <a:avLst/>
          </a:prstGeom>
          <a:noFill/>
        </p:spPr>
        <p:txBody>
          <a:bodyPr wrap="none" rtlCol="0">
            <a:spAutoFit/>
          </a:bodyPr>
          <a:lstStyle/>
          <a:p>
            <a:r>
              <a:rPr lang="en-US" dirty="0"/>
              <a:t>Hardware</a:t>
            </a:r>
          </a:p>
        </p:txBody>
      </p:sp>
      <p:sp>
        <p:nvSpPr>
          <p:cNvPr id="12" name="TextBox 11">
            <a:extLst>
              <a:ext uri="{FF2B5EF4-FFF2-40B4-BE49-F238E27FC236}">
                <a16:creationId xmlns:a16="http://schemas.microsoft.com/office/drawing/2014/main" id="{610EFB42-459E-1D32-251B-B62950277F83}"/>
              </a:ext>
            </a:extLst>
          </p:cNvPr>
          <p:cNvSpPr txBox="1"/>
          <p:nvPr/>
        </p:nvSpPr>
        <p:spPr>
          <a:xfrm rot="16200000">
            <a:off x="2792576" y="5471735"/>
            <a:ext cx="1260217" cy="369332"/>
          </a:xfrm>
          <a:prstGeom prst="rect">
            <a:avLst/>
          </a:prstGeom>
          <a:noFill/>
        </p:spPr>
        <p:txBody>
          <a:bodyPr wrap="none" rtlCol="0">
            <a:spAutoFit/>
          </a:bodyPr>
          <a:lstStyle/>
          <a:p>
            <a:r>
              <a:rPr lang="en-US" dirty="0"/>
              <a:t>Algorithms</a:t>
            </a:r>
          </a:p>
        </p:txBody>
      </p:sp>
      <p:sp>
        <p:nvSpPr>
          <p:cNvPr id="13" name="Rectangle 12">
            <a:extLst>
              <a:ext uri="{FF2B5EF4-FFF2-40B4-BE49-F238E27FC236}">
                <a16:creationId xmlns:a16="http://schemas.microsoft.com/office/drawing/2014/main" id="{2EA6F0A0-A782-2DA3-2A33-83F00EDE34D4}"/>
              </a:ext>
            </a:extLst>
          </p:cNvPr>
          <p:cNvSpPr/>
          <p:nvPr/>
        </p:nvSpPr>
        <p:spPr>
          <a:xfrm>
            <a:off x="4600337" y="2416701"/>
            <a:ext cx="572877" cy="2662076"/>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F6815F1-8969-4A10-BBDF-37A5DDEF2F4D}"/>
              </a:ext>
            </a:extLst>
          </p:cNvPr>
          <p:cNvSpPr/>
          <p:nvPr/>
        </p:nvSpPr>
        <p:spPr>
          <a:xfrm>
            <a:off x="5303581" y="4494882"/>
            <a:ext cx="572877" cy="58389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FF38FC1-039C-DBD0-79AF-A490A0FBE877}"/>
              </a:ext>
            </a:extLst>
          </p:cNvPr>
          <p:cNvSpPr/>
          <p:nvPr/>
        </p:nvSpPr>
        <p:spPr>
          <a:xfrm>
            <a:off x="6006825" y="2809301"/>
            <a:ext cx="572877" cy="2269475"/>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65C78A4-467A-F886-1359-1701B3E64FAA}"/>
              </a:ext>
            </a:extLst>
          </p:cNvPr>
          <p:cNvSpPr/>
          <p:nvPr/>
        </p:nvSpPr>
        <p:spPr>
          <a:xfrm>
            <a:off x="6700996" y="4704202"/>
            <a:ext cx="572877" cy="374573"/>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1FFA248-A921-44CF-D239-07CF701A94C8}"/>
              </a:ext>
            </a:extLst>
          </p:cNvPr>
          <p:cNvSpPr txBox="1"/>
          <p:nvPr/>
        </p:nvSpPr>
        <p:spPr>
          <a:xfrm rot="16200000">
            <a:off x="4337588" y="5499385"/>
            <a:ext cx="1098378" cy="369332"/>
          </a:xfrm>
          <a:prstGeom prst="rect">
            <a:avLst/>
          </a:prstGeom>
          <a:noFill/>
        </p:spPr>
        <p:txBody>
          <a:bodyPr wrap="none" rtlCol="0">
            <a:spAutoFit/>
          </a:bodyPr>
          <a:lstStyle/>
          <a:p>
            <a:r>
              <a:rPr lang="en-US" dirty="0"/>
              <a:t>Modeling</a:t>
            </a:r>
          </a:p>
        </p:txBody>
      </p:sp>
      <p:sp>
        <p:nvSpPr>
          <p:cNvPr id="18" name="TextBox 17">
            <a:extLst>
              <a:ext uri="{FF2B5EF4-FFF2-40B4-BE49-F238E27FC236}">
                <a16:creationId xmlns:a16="http://schemas.microsoft.com/office/drawing/2014/main" id="{519E1917-E4E6-323E-1197-C9358211B8A5}"/>
              </a:ext>
            </a:extLst>
          </p:cNvPr>
          <p:cNvSpPr txBox="1"/>
          <p:nvPr/>
        </p:nvSpPr>
        <p:spPr>
          <a:xfrm rot="16200000">
            <a:off x="5054137" y="5499385"/>
            <a:ext cx="1071768" cy="369332"/>
          </a:xfrm>
          <a:prstGeom prst="rect">
            <a:avLst/>
          </a:prstGeom>
          <a:noFill/>
        </p:spPr>
        <p:txBody>
          <a:bodyPr wrap="none" rtlCol="0">
            <a:spAutoFit/>
          </a:bodyPr>
          <a:lstStyle/>
          <a:p>
            <a:r>
              <a:rPr lang="en-US" dirty="0"/>
              <a:t>Software</a:t>
            </a:r>
          </a:p>
        </p:txBody>
      </p:sp>
      <p:sp>
        <p:nvSpPr>
          <p:cNvPr id="19" name="TextBox 18">
            <a:extLst>
              <a:ext uri="{FF2B5EF4-FFF2-40B4-BE49-F238E27FC236}">
                <a16:creationId xmlns:a16="http://schemas.microsoft.com/office/drawing/2014/main" id="{2EB1DA09-E0B9-D3F6-C7E7-CD349476434A}"/>
              </a:ext>
            </a:extLst>
          </p:cNvPr>
          <p:cNvSpPr txBox="1"/>
          <p:nvPr/>
        </p:nvSpPr>
        <p:spPr>
          <a:xfrm rot="16200000">
            <a:off x="5713137" y="5471736"/>
            <a:ext cx="1160254" cy="369332"/>
          </a:xfrm>
          <a:prstGeom prst="rect">
            <a:avLst/>
          </a:prstGeom>
          <a:noFill/>
        </p:spPr>
        <p:txBody>
          <a:bodyPr wrap="none" rtlCol="0">
            <a:spAutoFit/>
          </a:bodyPr>
          <a:lstStyle/>
          <a:p>
            <a:r>
              <a:rPr lang="en-US" dirty="0"/>
              <a:t>Hardware</a:t>
            </a:r>
          </a:p>
        </p:txBody>
      </p:sp>
      <p:sp>
        <p:nvSpPr>
          <p:cNvPr id="20" name="TextBox 19">
            <a:extLst>
              <a:ext uri="{FF2B5EF4-FFF2-40B4-BE49-F238E27FC236}">
                <a16:creationId xmlns:a16="http://schemas.microsoft.com/office/drawing/2014/main" id="{2387BE8E-74E2-A417-ECDE-31A5C4585E8C}"/>
              </a:ext>
            </a:extLst>
          </p:cNvPr>
          <p:cNvSpPr txBox="1"/>
          <p:nvPr/>
        </p:nvSpPr>
        <p:spPr>
          <a:xfrm rot="16200000">
            <a:off x="6357327" y="5471735"/>
            <a:ext cx="1260217" cy="369332"/>
          </a:xfrm>
          <a:prstGeom prst="rect">
            <a:avLst/>
          </a:prstGeom>
          <a:noFill/>
        </p:spPr>
        <p:txBody>
          <a:bodyPr wrap="none" rtlCol="0">
            <a:spAutoFit/>
          </a:bodyPr>
          <a:lstStyle/>
          <a:p>
            <a:r>
              <a:rPr lang="en-US" dirty="0"/>
              <a:t>Algorithms</a:t>
            </a:r>
          </a:p>
        </p:txBody>
      </p:sp>
      <p:sp>
        <p:nvSpPr>
          <p:cNvPr id="21" name="Rectangle 20">
            <a:extLst>
              <a:ext uri="{FF2B5EF4-FFF2-40B4-BE49-F238E27FC236}">
                <a16:creationId xmlns:a16="http://schemas.microsoft.com/office/drawing/2014/main" id="{F1AD5E00-9BDA-C5F3-D466-71BE9D6BE14E}"/>
              </a:ext>
            </a:extLst>
          </p:cNvPr>
          <p:cNvSpPr/>
          <p:nvPr/>
        </p:nvSpPr>
        <p:spPr>
          <a:xfrm>
            <a:off x="8099000" y="5023790"/>
            <a:ext cx="572877" cy="52484"/>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B779CE7-51AA-7046-F10B-4F9D617FEE96}"/>
              </a:ext>
            </a:extLst>
          </p:cNvPr>
          <p:cNvSpPr/>
          <p:nvPr/>
        </p:nvSpPr>
        <p:spPr>
          <a:xfrm>
            <a:off x="8802244" y="3566864"/>
            <a:ext cx="572877" cy="15094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4A34175-50CC-269C-0E9C-0D9E86461D0D}"/>
              </a:ext>
            </a:extLst>
          </p:cNvPr>
          <p:cNvSpPr/>
          <p:nvPr/>
        </p:nvSpPr>
        <p:spPr>
          <a:xfrm>
            <a:off x="9505488" y="2222905"/>
            <a:ext cx="572877" cy="2853369"/>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391A276-158A-F826-0189-9B44BFDA1CC8}"/>
              </a:ext>
            </a:extLst>
          </p:cNvPr>
          <p:cNvSpPr/>
          <p:nvPr/>
        </p:nvSpPr>
        <p:spPr>
          <a:xfrm>
            <a:off x="10199659" y="2416700"/>
            <a:ext cx="572877" cy="2659573"/>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9132D163-E6E5-8872-743E-7768964D2FA7}"/>
              </a:ext>
            </a:extLst>
          </p:cNvPr>
          <p:cNvSpPr txBox="1"/>
          <p:nvPr/>
        </p:nvSpPr>
        <p:spPr>
          <a:xfrm rot="16200000">
            <a:off x="7836251" y="5496883"/>
            <a:ext cx="1098378" cy="369332"/>
          </a:xfrm>
          <a:prstGeom prst="rect">
            <a:avLst/>
          </a:prstGeom>
          <a:noFill/>
        </p:spPr>
        <p:txBody>
          <a:bodyPr wrap="none" rtlCol="0">
            <a:spAutoFit/>
          </a:bodyPr>
          <a:lstStyle/>
          <a:p>
            <a:r>
              <a:rPr lang="en-US" dirty="0"/>
              <a:t>Modeling</a:t>
            </a:r>
          </a:p>
        </p:txBody>
      </p:sp>
      <p:sp>
        <p:nvSpPr>
          <p:cNvPr id="26" name="TextBox 25">
            <a:extLst>
              <a:ext uri="{FF2B5EF4-FFF2-40B4-BE49-F238E27FC236}">
                <a16:creationId xmlns:a16="http://schemas.microsoft.com/office/drawing/2014/main" id="{391726F0-F88E-5448-83C3-ADDDE89B9AE8}"/>
              </a:ext>
            </a:extLst>
          </p:cNvPr>
          <p:cNvSpPr txBox="1"/>
          <p:nvPr/>
        </p:nvSpPr>
        <p:spPr>
          <a:xfrm rot="16200000">
            <a:off x="8552800" y="5496883"/>
            <a:ext cx="1071768" cy="369332"/>
          </a:xfrm>
          <a:prstGeom prst="rect">
            <a:avLst/>
          </a:prstGeom>
          <a:noFill/>
        </p:spPr>
        <p:txBody>
          <a:bodyPr wrap="none" rtlCol="0">
            <a:spAutoFit/>
          </a:bodyPr>
          <a:lstStyle/>
          <a:p>
            <a:r>
              <a:rPr lang="en-US" dirty="0"/>
              <a:t>Software</a:t>
            </a:r>
          </a:p>
        </p:txBody>
      </p:sp>
      <p:sp>
        <p:nvSpPr>
          <p:cNvPr id="27" name="TextBox 26">
            <a:extLst>
              <a:ext uri="{FF2B5EF4-FFF2-40B4-BE49-F238E27FC236}">
                <a16:creationId xmlns:a16="http://schemas.microsoft.com/office/drawing/2014/main" id="{E4D5F830-55AE-5497-944D-0131607F18F6}"/>
              </a:ext>
            </a:extLst>
          </p:cNvPr>
          <p:cNvSpPr txBox="1"/>
          <p:nvPr/>
        </p:nvSpPr>
        <p:spPr>
          <a:xfrm rot="16200000">
            <a:off x="9211800" y="5469234"/>
            <a:ext cx="1160254" cy="369332"/>
          </a:xfrm>
          <a:prstGeom prst="rect">
            <a:avLst/>
          </a:prstGeom>
          <a:noFill/>
        </p:spPr>
        <p:txBody>
          <a:bodyPr wrap="none" rtlCol="0">
            <a:spAutoFit/>
          </a:bodyPr>
          <a:lstStyle/>
          <a:p>
            <a:r>
              <a:rPr lang="en-US" dirty="0"/>
              <a:t>Hardware</a:t>
            </a:r>
          </a:p>
        </p:txBody>
      </p:sp>
      <p:sp>
        <p:nvSpPr>
          <p:cNvPr id="28" name="TextBox 27">
            <a:extLst>
              <a:ext uri="{FF2B5EF4-FFF2-40B4-BE49-F238E27FC236}">
                <a16:creationId xmlns:a16="http://schemas.microsoft.com/office/drawing/2014/main" id="{95769DF1-B433-9D44-9CF1-12359E8C7A92}"/>
              </a:ext>
            </a:extLst>
          </p:cNvPr>
          <p:cNvSpPr txBox="1"/>
          <p:nvPr/>
        </p:nvSpPr>
        <p:spPr>
          <a:xfrm rot="16200000">
            <a:off x="9855990" y="5469233"/>
            <a:ext cx="1260217" cy="369332"/>
          </a:xfrm>
          <a:prstGeom prst="rect">
            <a:avLst/>
          </a:prstGeom>
          <a:noFill/>
        </p:spPr>
        <p:txBody>
          <a:bodyPr wrap="none" rtlCol="0">
            <a:spAutoFit/>
          </a:bodyPr>
          <a:lstStyle/>
          <a:p>
            <a:r>
              <a:rPr lang="en-US" dirty="0"/>
              <a:t>Algorithms</a:t>
            </a:r>
          </a:p>
        </p:txBody>
      </p:sp>
      <p:sp>
        <p:nvSpPr>
          <p:cNvPr id="29" name="TextBox 28">
            <a:extLst>
              <a:ext uri="{FF2B5EF4-FFF2-40B4-BE49-F238E27FC236}">
                <a16:creationId xmlns:a16="http://schemas.microsoft.com/office/drawing/2014/main" id="{921D7891-63A0-97D5-34F0-E7011A5546D1}"/>
              </a:ext>
            </a:extLst>
          </p:cNvPr>
          <p:cNvSpPr txBox="1"/>
          <p:nvPr/>
        </p:nvSpPr>
        <p:spPr>
          <a:xfrm>
            <a:off x="1717848" y="6282575"/>
            <a:ext cx="1186543" cy="369332"/>
          </a:xfrm>
          <a:prstGeom prst="rect">
            <a:avLst/>
          </a:prstGeom>
          <a:noFill/>
        </p:spPr>
        <p:txBody>
          <a:bodyPr wrap="none" rtlCol="0">
            <a:spAutoFit/>
          </a:bodyPr>
          <a:lstStyle/>
          <a:p>
            <a:r>
              <a:rPr lang="en-US" b="1" dirty="0"/>
              <a:t>Student 1</a:t>
            </a:r>
          </a:p>
        </p:txBody>
      </p:sp>
      <p:sp>
        <p:nvSpPr>
          <p:cNvPr id="30" name="TextBox 29">
            <a:extLst>
              <a:ext uri="{FF2B5EF4-FFF2-40B4-BE49-F238E27FC236}">
                <a16:creationId xmlns:a16="http://schemas.microsoft.com/office/drawing/2014/main" id="{6E3717FD-16DA-9B11-9574-01FB4AA69EE7}"/>
              </a:ext>
            </a:extLst>
          </p:cNvPr>
          <p:cNvSpPr txBox="1"/>
          <p:nvPr/>
        </p:nvSpPr>
        <p:spPr>
          <a:xfrm>
            <a:off x="5282599" y="6282575"/>
            <a:ext cx="1186543" cy="369332"/>
          </a:xfrm>
          <a:prstGeom prst="rect">
            <a:avLst/>
          </a:prstGeom>
          <a:noFill/>
        </p:spPr>
        <p:txBody>
          <a:bodyPr wrap="none" rtlCol="0">
            <a:spAutoFit/>
          </a:bodyPr>
          <a:lstStyle/>
          <a:p>
            <a:r>
              <a:rPr lang="en-US" b="1" dirty="0"/>
              <a:t>Student 2</a:t>
            </a:r>
          </a:p>
        </p:txBody>
      </p:sp>
      <p:sp>
        <p:nvSpPr>
          <p:cNvPr id="31" name="TextBox 30">
            <a:extLst>
              <a:ext uri="{FF2B5EF4-FFF2-40B4-BE49-F238E27FC236}">
                <a16:creationId xmlns:a16="http://schemas.microsoft.com/office/drawing/2014/main" id="{38A98002-83FE-8A7B-FC02-9644C8E347A3}"/>
              </a:ext>
            </a:extLst>
          </p:cNvPr>
          <p:cNvSpPr txBox="1"/>
          <p:nvPr/>
        </p:nvSpPr>
        <p:spPr>
          <a:xfrm>
            <a:off x="8781849" y="6282575"/>
            <a:ext cx="1186543" cy="369332"/>
          </a:xfrm>
          <a:prstGeom prst="rect">
            <a:avLst/>
          </a:prstGeom>
          <a:noFill/>
        </p:spPr>
        <p:txBody>
          <a:bodyPr wrap="none" rtlCol="0">
            <a:spAutoFit/>
          </a:bodyPr>
          <a:lstStyle/>
          <a:p>
            <a:r>
              <a:rPr lang="en-US" b="1" dirty="0"/>
              <a:t>Student 3</a:t>
            </a:r>
          </a:p>
        </p:txBody>
      </p:sp>
      <p:cxnSp>
        <p:nvCxnSpPr>
          <p:cNvPr id="33" name="Straight Connector 32">
            <a:extLst>
              <a:ext uri="{FF2B5EF4-FFF2-40B4-BE49-F238E27FC236}">
                <a16:creationId xmlns:a16="http://schemas.microsoft.com/office/drawing/2014/main" id="{BC5D563A-66C8-8C33-5D00-80AAB42895E3}"/>
              </a:ext>
            </a:extLst>
          </p:cNvPr>
          <p:cNvCxnSpPr/>
          <p:nvPr/>
        </p:nvCxnSpPr>
        <p:spPr>
          <a:xfrm>
            <a:off x="553475" y="3613686"/>
            <a:ext cx="10906699" cy="0"/>
          </a:xfrm>
          <a:prstGeom prst="line">
            <a:avLst/>
          </a:prstGeom>
          <a:ln w="50800">
            <a:solidFill>
              <a:srgbClr val="FF0000"/>
            </a:solidFill>
            <a:prstDash val="sysDot"/>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93341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EC88A-D1DB-64C0-0A75-FADA9483D30F}"/>
              </a:ext>
            </a:extLst>
          </p:cNvPr>
          <p:cNvSpPr>
            <a:spLocks noGrp="1"/>
          </p:cNvSpPr>
          <p:nvPr>
            <p:ph type="title"/>
          </p:nvPr>
        </p:nvSpPr>
        <p:spPr/>
        <p:txBody>
          <a:bodyPr/>
          <a:lstStyle/>
          <a:p>
            <a:r>
              <a:rPr lang="en-US" dirty="0"/>
              <a:t>Course Goals</a:t>
            </a:r>
          </a:p>
        </p:txBody>
      </p:sp>
      <p:sp>
        <p:nvSpPr>
          <p:cNvPr id="3" name="Content Placeholder 2">
            <a:extLst>
              <a:ext uri="{FF2B5EF4-FFF2-40B4-BE49-F238E27FC236}">
                <a16:creationId xmlns:a16="http://schemas.microsoft.com/office/drawing/2014/main" id="{947F00EC-1D66-D373-CCB6-4C1C059F611F}"/>
              </a:ext>
            </a:extLst>
          </p:cNvPr>
          <p:cNvSpPr>
            <a:spLocks noGrp="1"/>
          </p:cNvSpPr>
          <p:nvPr>
            <p:ph idx="1"/>
          </p:nvPr>
        </p:nvSpPr>
        <p:spPr>
          <a:xfrm>
            <a:off x="140233" y="999946"/>
            <a:ext cx="11811000" cy="4952260"/>
          </a:xfrm>
        </p:spPr>
        <p:txBody>
          <a:bodyPr>
            <a:normAutofit/>
          </a:bodyPr>
          <a:lstStyle/>
          <a:p>
            <a:r>
              <a:rPr lang="en-US" sz="2400" dirty="0"/>
              <a:t>Get everyone up to an appropriate level of </a:t>
            </a:r>
            <a:r>
              <a:rPr lang="en-US" sz="2400" b="1" dirty="0"/>
              <a:t>core competency </a:t>
            </a:r>
            <a:r>
              <a:rPr lang="en-US" sz="2400" dirty="0"/>
              <a:t>in </a:t>
            </a:r>
            <a:r>
              <a:rPr lang="en-US" sz="2400" b="1" dirty="0"/>
              <a:t>all aspects </a:t>
            </a:r>
            <a:r>
              <a:rPr lang="en-US" sz="2400" dirty="0"/>
              <a:t>of robotics</a:t>
            </a:r>
          </a:p>
          <a:p>
            <a:r>
              <a:rPr lang="en-US" sz="2400" dirty="0"/>
              <a:t>What does this mean for you? Parts of the course may be </a:t>
            </a:r>
            <a:r>
              <a:rPr lang="en-US" sz="2400" b="1" dirty="0"/>
              <a:t>challenging</a:t>
            </a:r>
            <a:r>
              <a:rPr lang="en-US" sz="2400" dirty="0"/>
              <a:t>, other parts may seem </a:t>
            </a:r>
            <a:r>
              <a:rPr lang="en-US" sz="2400" b="1" dirty="0"/>
              <a:t>trivial</a:t>
            </a:r>
            <a:r>
              <a:rPr lang="en-US" sz="2400" dirty="0"/>
              <a:t>.  </a:t>
            </a:r>
          </a:p>
        </p:txBody>
      </p:sp>
      <p:sp>
        <p:nvSpPr>
          <p:cNvPr id="4" name="Slide Number Placeholder 3">
            <a:extLst>
              <a:ext uri="{FF2B5EF4-FFF2-40B4-BE49-F238E27FC236}">
                <a16:creationId xmlns:a16="http://schemas.microsoft.com/office/drawing/2014/main" id="{2B1A7DC0-0D30-514E-7E18-DFD5778F48EF}"/>
              </a:ext>
            </a:extLst>
          </p:cNvPr>
          <p:cNvSpPr>
            <a:spLocks noGrp="1"/>
          </p:cNvSpPr>
          <p:nvPr>
            <p:ph type="sldNum" sz="quarter" idx="12"/>
          </p:nvPr>
        </p:nvSpPr>
        <p:spPr/>
        <p:txBody>
          <a:bodyPr/>
          <a:lstStyle/>
          <a:p>
            <a:fld id="{69F80367-717A-CA4F-9631-9059826EE0EF}" type="slidenum">
              <a:rPr lang="en-US" smtClean="0"/>
              <a:t>12</a:t>
            </a:fld>
            <a:endParaRPr lang="en-US"/>
          </a:p>
        </p:txBody>
      </p:sp>
      <p:sp>
        <p:nvSpPr>
          <p:cNvPr id="5" name="Rectangle 4">
            <a:extLst>
              <a:ext uri="{FF2B5EF4-FFF2-40B4-BE49-F238E27FC236}">
                <a16:creationId xmlns:a16="http://schemas.microsoft.com/office/drawing/2014/main" id="{13DF7800-5D95-C7CD-A4B1-29F7D101DA18}"/>
              </a:ext>
            </a:extLst>
          </p:cNvPr>
          <p:cNvSpPr/>
          <p:nvPr/>
        </p:nvSpPr>
        <p:spPr>
          <a:xfrm>
            <a:off x="1035586" y="3785039"/>
            <a:ext cx="572877" cy="1564395"/>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052F70A-99A1-1DDC-7202-BD71A871E8B2}"/>
              </a:ext>
            </a:extLst>
          </p:cNvPr>
          <p:cNvSpPr/>
          <p:nvPr/>
        </p:nvSpPr>
        <p:spPr>
          <a:xfrm>
            <a:off x="1738830" y="2947758"/>
            <a:ext cx="572877" cy="240167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0988934-B036-89D6-41E3-E6A4F967BAE0}"/>
              </a:ext>
            </a:extLst>
          </p:cNvPr>
          <p:cNvSpPr/>
          <p:nvPr/>
        </p:nvSpPr>
        <p:spPr>
          <a:xfrm>
            <a:off x="2442074" y="2496065"/>
            <a:ext cx="572877" cy="2853369"/>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332B516-1FDF-B199-C0EC-E599F86BD98B}"/>
              </a:ext>
            </a:extLst>
          </p:cNvPr>
          <p:cNvSpPr/>
          <p:nvPr/>
        </p:nvSpPr>
        <p:spPr>
          <a:xfrm>
            <a:off x="3136245" y="4974860"/>
            <a:ext cx="572877" cy="374573"/>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9EA4F25-F000-2EF6-E53C-40C89585F0EF}"/>
              </a:ext>
            </a:extLst>
          </p:cNvPr>
          <p:cNvSpPr txBox="1"/>
          <p:nvPr/>
        </p:nvSpPr>
        <p:spPr>
          <a:xfrm rot="16200000">
            <a:off x="772837" y="5770043"/>
            <a:ext cx="1098378" cy="369332"/>
          </a:xfrm>
          <a:prstGeom prst="rect">
            <a:avLst/>
          </a:prstGeom>
          <a:noFill/>
        </p:spPr>
        <p:txBody>
          <a:bodyPr wrap="none" rtlCol="0">
            <a:spAutoFit/>
          </a:bodyPr>
          <a:lstStyle/>
          <a:p>
            <a:r>
              <a:rPr lang="en-US" dirty="0"/>
              <a:t>Modeling</a:t>
            </a:r>
          </a:p>
        </p:txBody>
      </p:sp>
      <p:sp>
        <p:nvSpPr>
          <p:cNvPr id="10" name="TextBox 9">
            <a:extLst>
              <a:ext uri="{FF2B5EF4-FFF2-40B4-BE49-F238E27FC236}">
                <a16:creationId xmlns:a16="http://schemas.microsoft.com/office/drawing/2014/main" id="{B4C8DFE1-2665-8DF0-1764-B3F04F1D835A}"/>
              </a:ext>
            </a:extLst>
          </p:cNvPr>
          <p:cNvSpPr txBox="1"/>
          <p:nvPr/>
        </p:nvSpPr>
        <p:spPr>
          <a:xfrm rot="16200000">
            <a:off x="1489386" y="5770043"/>
            <a:ext cx="1071768" cy="369332"/>
          </a:xfrm>
          <a:prstGeom prst="rect">
            <a:avLst/>
          </a:prstGeom>
          <a:noFill/>
        </p:spPr>
        <p:txBody>
          <a:bodyPr wrap="none" rtlCol="0">
            <a:spAutoFit/>
          </a:bodyPr>
          <a:lstStyle/>
          <a:p>
            <a:r>
              <a:rPr lang="en-US" dirty="0"/>
              <a:t>Software</a:t>
            </a:r>
          </a:p>
        </p:txBody>
      </p:sp>
      <p:sp>
        <p:nvSpPr>
          <p:cNvPr id="11" name="TextBox 10">
            <a:extLst>
              <a:ext uri="{FF2B5EF4-FFF2-40B4-BE49-F238E27FC236}">
                <a16:creationId xmlns:a16="http://schemas.microsoft.com/office/drawing/2014/main" id="{F2F4FB82-526A-968B-BE4D-B7900EB17522}"/>
              </a:ext>
            </a:extLst>
          </p:cNvPr>
          <p:cNvSpPr txBox="1"/>
          <p:nvPr/>
        </p:nvSpPr>
        <p:spPr>
          <a:xfrm rot="16200000">
            <a:off x="2148386" y="5742394"/>
            <a:ext cx="1160254" cy="369332"/>
          </a:xfrm>
          <a:prstGeom prst="rect">
            <a:avLst/>
          </a:prstGeom>
          <a:noFill/>
        </p:spPr>
        <p:txBody>
          <a:bodyPr wrap="none" rtlCol="0">
            <a:spAutoFit/>
          </a:bodyPr>
          <a:lstStyle/>
          <a:p>
            <a:r>
              <a:rPr lang="en-US" dirty="0"/>
              <a:t>Hardware</a:t>
            </a:r>
          </a:p>
        </p:txBody>
      </p:sp>
      <p:sp>
        <p:nvSpPr>
          <p:cNvPr id="12" name="TextBox 11">
            <a:extLst>
              <a:ext uri="{FF2B5EF4-FFF2-40B4-BE49-F238E27FC236}">
                <a16:creationId xmlns:a16="http://schemas.microsoft.com/office/drawing/2014/main" id="{610EFB42-459E-1D32-251B-B62950277F83}"/>
              </a:ext>
            </a:extLst>
          </p:cNvPr>
          <p:cNvSpPr txBox="1"/>
          <p:nvPr/>
        </p:nvSpPr>
        <p:spPr>
          <a:xfrm rot="16200000">
            <a:off x="2792576" y="5742393"/>
            <a:ext cx="1260217" cy="369332"/>
          </a:xfrm>
          <a:prstGeom prst="rect">
            <a:avLst/>
          </a:prstGeom>
          <a:noFill/>
        </p:spPr>
        <p:txBody>
          <a:bodyPr wrap="none" rtlCol="0">
            <a:spAutoFit/>
          </a:bodyPr>
          <a:lstStyle/>
          <a:p>
            <a:r>
              <a:rPr lang="en-US" dirty="0"/>
              <a:t>Algorithms</a:t>
            </a:r>
          </a:p>
        </p:txBody>
      </p:sp>
      <p:sp>
        <p:nvSpPr>
          <p:cNvPr id="13" name="Rectangle 12">
            <a:extLst>
              <a:ext uri="{FF2B5EF4-FFF2-40B4-BE49-F238E27FC236}">
                <a16:creationId xmlns:a16="http://schemas.microsoft.com/office/drawing/2014/main" id="{2EA6F0A0-A782-2DA3-2A33-83F00EDE34D4}"/>
              </a:ext>
            </a:extLst>
          </p:cNvPr>
          <p:cNvSpPr/>
          <p:nvPr/>
        </p:nvSpPr>
        <p:spPr>
          <a:xfrm>
            <a:off x="4600337" y="2687359"/>
            <a:ext cx="572877" cy="2662076"/>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F6815F1-8969-4A10-BBDF-37A5DDEF2F4D}"/>
              </a:ext>
            </a:extLst>
          </p:cNvPr>
          <p:cNvSpPr/>
          <p:nvPr/>
        </p:nvSpPr>
        <p:spPr>
          <a:xfrm>
            <a:off x="5303581" y="4765540"/>
            <a:ext cx="572877" cy="58389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FF38FC1-039C-DBD0-79AF-A490A0FBE877}"/>
              </a:ext>
            </a:extLst>
          </p:cNvPr>
          <p:cNvSpPr/>
          <p:nvPr/>
        </p:nvSpPr>
        <p:spPr>
          <a:xfrm>
            <a:off x="6006825" y="3079959"/>
            <a:ext cx="572877" cy="2269475"/>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65C78A4-467A-F886-1359-1701B3E64FAA}"/>
              </a:ext>
            </a:extLst>
          </p:cNvPr>
          <p:cNvSpPr/>
          <p:nvPr/>
        </p:nvSpPr>
        <p:spPr>
          <a:xfrm>
            <a:off x="6700996" y="4974860"/>
            <a:ext cx="572877" cy="374573"/>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1FFA248-A921-44CF-D239-07CF701A94C8}"/>
              </a:ext>
            </a:extLst>
          </p:cNvPr>
          <p:cNvSpPr txBox="1"/>
          <p:nvPr/>
        </p:nvSpPr>
        <p:spPr>
          <a:xfrm rot="16200000">
            <a:off x="4337588" y="5770043"/>
            <a:ext cx="1098378" cy="369332"/>
          </a:xfrm>
          <a:prstGeom prst="rect">
            <a:avLst/>
          </a:prstGeom>
          <a:noFill/>
        </p:spPr>
        <p:txBody>
          <a:bodyPr wrap="none" rtlCol="0">
            <a:spAutoFit/>
          </a:bodyPr>
          <a:lstStyle/>
          <a:p>
            <a:r>
              <a:rPr lang="en-US" dirty="0"/>
              <a:t>Modeling</a:t>
            </a:r>
          </a:p>
        </p:txBody>
      </p:sp>
      <p:sp>
        <p:nvSpPr>
          <p:cNvPr id="18" name="TextBox 17">
            <a:extLst>
              <a:ext uri="{FF2B5EF4-FFF2-40B4-BE49-F238E27FC236}">
                <a16:creationId xmlns:a16="http://schemas.microsoft.com/office/drawing/2014/main" id="{519E1917-E4E6-323E-1197-C9358211B8A5}"/>
              </a:ext>
            </a:extLst>
          </p:cNvPr>
          <p:cNvSpPr txBox="1"/>
          <p:nvPr/>
        </p:nvSpPr>
        <p:spPr>
          <a:xfrm rot="16200000">
            <a:off x="5054137" y="5770043"/>
            <a:ext cx="1071768" cy="369332"/>
          </a:xfrm>
          <a:prstGeom prst="rect">
            <a:avLst/>
          </a:prstGeom>
          <a:noFill/>
        </p:spPr>
        <p:txBody>
          <a:bodyPr wrap="none" rtlCol="0">
            <a:spAutoFit/>
          </a:bodyPr>
          <a:lstStyle/>
          <a:p>
            <a:r>
              <a:rPr lang="en-US" dirty="0"/>
              <a:t>Software</a:t>
            </a:r>
          </a:p>
        </p:txBody>
      </p:sp>
      <p:sp>
        <p:nvSpPr>
          <p:cNvPr id="19" name="TextBox 18">
            <a:extLst>
              <a:ext uri="{FF2B5EF4-FFF2-40B4-BE49-F238E27FC236}">
                <a16:creationId xmlns:a16="http://schemas.microsoft.com/office/drawing/2014/main" id="{2EB1DA09-E0B9-D3F6-C7E7-CD349476434A}"/>
              </a:ext>
            </a:extLst>
          </p:cNvPr>
          <p:cNvSpPr txBox="1"/>
          <p:nvPr/>
        </p:nvSpPr>
        <p:spPr>
          <a:xfrm rot="16200000">
            <a:off x="5713137" y="5742394"/>
            <a:ext cx="1160254" cy="369332"/>
          </a:xfrm>
          <a:prstGeom prst="rect">
            <a:avLst/>
          </a:prstGeom>
          <a:noFill/>
        </p:spPr>
        <p:txBody>
          <a:bodyPr wrap="none" rtlCol="0">
            <a:spAutoFit/>
          </a:bodyPr>
          <a:lstStyle/>
          <a:p>
            <a:r>
              <a:rPr lang="en-US" dirty="0"/>
              <a:t>Hardware</a:t>
            </a:r>
          </a:p>
        </p:txBody>
      </p:sp>
      <p:sp>
        <p:nvSpPr>
          <p:cNvPr id="20" name="TextBox 19">
            <a:extLst>
              <a:ext uri="{FF2B5EF4-FFF2-40B4-BE49-F238E27FC236}">
                <a16:creationId xmlns:a16="http://schemas.microsoft.com/office/drawing/2014/main" id="{2387BE8E-74E2-A417-ECDE-31A5C4585E8C}"/>
              </a:ext>
            </a:extLst>
          </p:cNvPr>
          <p:cNvSpPr txBox="1"/>
          <p:nvPr/>
        </p:nvSpPr>
        <p:spPr>
          <a:xfrm rot="16200000">
            <a:off x="6357327" y="5742393"/>
            <a:ext cx="1260217" cy="369332"/>
          </a:xfrm>
          <a:prstGeom prst="rect">
            <a:avLst/>
          </a:prstGeom>
          <a:noFill/>
        </p:spPr>
        <p:txBody>
          <a:bodyPr wrap="none" rtlCol="0">
            <a:spAutoFit/>
          </a:bodyPr>
          <a:lstStyle/>
          <a:p>
            <a:r>
              <a:rPr lang="en-US" dirty="0"/>
              <a:t>Algorithms</a:t>
            </a:r>
          </a:p>
        </p:txBody>
      </p:sp>
      <p:sp>
        <p:nvSpPr>
          <p:cNvPr id="21" name="Rectangle 20">
            <a:extLst>
              <a:ext uri="{FF2B5EF4-FFF2-40B4-BE49-F238E27FC236}">
                <a16:creationId xmlns:a16="http://schemas.microsoft.com/office/drawing/2014/main" id="{F1AD5E00-9BDA-C5F3-D466-71BE9D6BE14E}"/>
              </a:ext>
            </a:extLst>
          </p:cNvPr>
          <p:cNvSpPr/>
          <p:nvPr/>
        </p:nvSpPr>
        <p:spPr>
          <a:xfrm>
            <a:off x="8099000" y="5294448"/>
            <a:ext cx="572877" cy="52484"/>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B779CE7-51AA-7046-F10B-4F9D617FEE96}"/>
              </a:ext>
            </a:extLst>
          </p:cNvPr>
          <p:cNvSpPr/>
          <p:nvPr/>
        </p:nvSpPr>
        <p:spPr>
          <a:xfrm>
            <a:off x="8802244" y="3837522"/>
            <a:ext cx="572877" cy="15094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4A34175-50CC-269C-0E9C-0D9E86461D0D}"/>
              </a:ext>
            </a:extLst>
          </p:cNvPr>
          <p:cNvSpPr/>
          <p:nvPr/>
        </p:nvSpPr>
        <p:spPr>
          <a:xfrm>
            <a:off x="9505488" y="2493563"/>
            <a:ext cx="572877" cy="2853369"/>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391A276-158A-F826-0189-9B44BFDA1CC8}"/>
              </a:ext>
            </a:extLst>
          </p:cNvPr>
          <p:cNvSpPr/>
          <p:nvPr/>
        </p:nvSpPr>
        <p:spPr>
          <a:xfrm>
            <a:off x="10199659" y="2687358"/>
            <a:ext cx="572877" cy="2659573"/>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9132D163-E6E5-8872-743E-7768964D2FA7}"/>
              </a:ext>
            </a:extLst>
          </p:cNvPr>
          <p:cNvSpPr txBox="1"/>
          <p:nvPr/>
        </p:nvSpPr>
        <p:spPr>
          <a:xfrm rot="16200000">
            <a:off x="7836251" y="5767541"/>
            <a:ext cx="1098378" cy="369332"/>
          </a:xfrm>
          <a:prstGeom prst="rect">
            <a:avLst/>
          </a:prstGeom>
          <a:noFill/>
        </p:spPr>
        <p:txBody>
          <a:bodyPr wrap="none" rtlCol="0">
            <a:spAutoFit/>
          </a:bodyPr>
          <a:lstStyle/>
          <a:p>
            <a:r>
              <a:rPr lang="en-US" dirty="0"/>
              <a:t>Modeling</a:t>
            </a:r>
          </a:p>
        </p:txBody>
      </p:sp>
      <p:sp>
        <p:nvSpPr>
          <p:cNvPr id="26" name="TextBox 25">
            <a:extLst>
              <a:ext uri="{FF2B5EF4-FFF2-40B4-BE49-F238E27FC236}">
                <a16:creationId xmlns:a16="http://schemas.microsoft.com/office/drawing/2014/main" id="{391726F0-F88E-5448-83C3-ADDDE89B9AE8}"/>
              </a:ext>
            </a:extLst>
          </p:cNvPr>
          <p:cNvSpPr txBox="1"/>
          <p:nvPr/>
        </p:nvSpPr>
        <p:spPr>
          <a:xfrm rot="16200000">
            <a:off x="8552800" y="5767541"/>
            <a:ext cx="1071768" cy="369332"/>
          </a:xfrm>
          <a:prstGeom prst="rect">
            <a:avLst/>
          </a:prstGeom>
          <a:noFill/>
        </p:spPr>
        <p:txBody>
          <a:bodyPr wrap="none" rtlCol="0">
            <a:spAutoFit/>
          </a:bodyPr>
          <a:lstStyle/>
          <a:p>
            <a:r>
              <a:rPr lang="en-US" dirty="0"/>
              <a:t>Software</a:t>
            </a:r>
          </a:p>
        </p:txBody>
      </p:sp>
      <p:sp>
        <p:nvSpPr>
          <p:cNvPr id="27" name="TextBox 26">
            <a:extLst>
              <a:ext uri="{FF2B5EF4-FFF2-40B4-BE49-F238E27FC236}">
                <a16:creationId xmlns:a16="http://schemas.microsoft.com/office/drawing/2014/main" id="{E4D5F830-55AE-5497-944D-0131607F18F6}"/>
              </a:ext>
            </a:extLst>
          </p:cNvPr>
          <p:cNvSpPr txBox="1"/>
          <p:nvPr/>
        </p:nvSpPr>
        <p:spPr>
          <a:xfrm rot="16200000">
            <a:off x="9211800" y="5739892"/>
            <a:ext cx="1160254" cy="369332"/>
          </a:xfrm>
          <a:prstGeom prst="rect">
            <a:avLst/>
          </a:prstGeom>
          <a:noFill/>
        </p:spPr>
        <p:txBody>
          <a:bodyPr wrap="none" rtlCol="0">
            <a:spAutoFit/>
          </a:bodyPr>
          <a:lstStyle/>
          <a:p>
            <a:r>
              <a:rPr lang="en-US" dirty="0"/>
              <a:t>Hardware</a:t>
            </a:r>
          </a:p>
        </p:txBody>
      </p:sp>
      <p:sp>
        <p:nvSpPr>
          <p:cNvPr id="28" name="TextBox 27">
            <a:extLst>
              <a:ext uri="{FF2B5EF4-FFF2-40B4-BE49-F238E27FC236}">
                <a16:creationId xmlns:a16="http://schemas.microsoft.com/office/drawing/2014/main" id="{95769DF1-B433-9D44-9CF1-12359E8C7A92}"/>
              </a:ext>
            </a:extLst>
          </p:cNvPr>
          <p:cNvSpPr txBox="1"/>
          <p:nvPr/>
        </p:nvSpPr>
        <p:spPr>
          <a:xfrm rot="16200000">
            <a:off x="9855990" y="5739891"/>
            <a:ext cx="1260217" cy="369332"/>
          </a:xfrm>
          <a:prstGeom prst="rect">
            <a:avLst/>
          </a:prstGeom>
          <a:noFill/>
        </p:spPr>
        <p:txBody>
          <a:bodyPr wrap="none" rtlCol="0">
            <a:spAutoFit/>
          </a:bodyPr>
          <a:lstStyle/>
          <a:p>
            <a:r>
              <a:rPr lang="en-US" dirty="0"/>
              <a:t>Algorithms</a:t>
            </a:r>
          </a:p>
        </p:txBody>
      </p:sp>
      <p:sp>
        <p:nvSpPr>
          <p:cNvPr id="29" name="TextBox 28">
            <a:extLst>
              <a:ext uri="{FF2B5EF4-FFF2-40B4-BE49-F238E27FC236}">
                <a16:creationId xmlns:a16="http://schemas.microsoft.com/office/drawing/2014/main" id="{921D7891-63A0-97D5-34F0-E7011A5546D1}"/>
              </a:ext>
            </a:extLst>
          </p:cNvPr>
          <p:cNvSpPr txBox="1"/>
          <p:nvPr/>
        </p:nvSpPr>
        <p:spPr>
          <a:xfrm>
            <a:off x="1717848" y="6553233"/>
            <a:ext cx="1186543" cy="369332"/>
          </a:xfrm>
          <a:prstGeom prst="rect">
            <a:avLst/>
          </a:prstGeom>
          <a:noFill/>
        </p:spPr>
        <p:txBody>
          <a:bodyPr wrap="none" rtlCol="0">
            <a:spAutoFit/>
          </a:bodyPr>
          <a:lstStyle/>
          <a:p>
            <a:r>
              <a:rPr lang="en-US" b="1" dirty="0"/>
              <a:t>Student 1</a:t>
            </a:r>
          </a:p>
        </p:txBody>
      </p:sp>
      <p:sp>
        <p:nvSpPr>
          <p:cNvPr id="30" name="TextBox 29">
            <a:extLst>
              <a:ext uri="{FF2B5EF4-FFF2-40B4-BE49-F238E27FC236}">
                <a16:creationId xmlns:a16="http://schemas.microsoft.com/office/drawing/2014/main" id="{6E3717FD-16DA-9B11-9574-01FB4AA69EE7}"/>
              </a:ext>
            </a:extLst>
          </p:cNvPr>
          <p:cNvSpPr txBox="1"/>
          <p:nvPr/>
        </p:nvSpPr>
        <p:spPr>
          <a:xfrm>
            <a:off x="5282599" y="6553233"/>
            <a:ext cx="1186543" cy="369332"/>
          </a:xfrm>
          <a:prstGeom prst="rect">
            <a:avLst/>
          </a:prstGeom>
          <a:noFill/>
        </p:spPr>
        <p:txBody>
          <a:bodyPr wrap="none" rtlCol="0">
            <a:spAutoFit/>
          </a:bodyPr>
          <a:lstStyle/>
          <a:p>
            <a:r>
              <a:rPr lang="en-US" b="1" dirty="0"/>
              <a:t>Student 2</a:t>
            </a:r>
          </a:p>
        </p:txBody>
      </p:sp>
      <p:sp>
        <p:nvSpPr>
          <p:cNvPr id="31" name="TextBox 30">
            <a:extLst>
              <a:ext uri="{FF2B5EF4-FFF2-40B4-BE49-F238E27FC236}">
                <a16:creationId xmlns:a16="http://schemas.microsoft.com/office/drawing/2014/main" id="{38A98002-83FE-8A7B-FC02-9644C8E347A3}"/>
              </a:ext>
            </a:extLst>
          </p:cNvPr>
          <p:cNvSpPr txBox="1"/>
          <p:nvPr/>
        </p:nvSpPr>
        <p:spPr>
          <a:xfrm>
            <a:off x="8781849" y="6553233"/>
            <a:ext cx="1186543" cy="369332"/>
          </a:xfrm>
          <a:prstGeom prst="rect">
            <a:avLst/>
          </a:prstGeom>
          <a:noFill/>
        </p:spPr>
        <p:txBody>
          <a:bodyPr wrap="none" rtlCol="0">
            <a:spAutoFit/>
          </a:bodyPr>
          <a:lstStyle/>
          <a:p>
            <a:r>
              <a:rPr lang="en-US" b="1" dirty="0"/>
              <a:t>Student 3</a:t>
            </a:r>
          </a:p>
        </p:txBody>
      </p:sp>
      <p:cxnSp>
        <p:nvCxnSpPr>
          <p:cNvPr id="33" name="Straight Connector 32">
            <a:extLst>
              <a:ext uri="{FF2B5EF4-FFF2-40B4-BE49-F238E27FC236}">
                <a16:creationId xmlns:a16="http://schemas.microsoft.com/office/drawing/2014/main" id="{BC5D563A-66C8-8C33-5D00-80AAB42895E3}"/>
              </a:ext>
            </a:extLst>
          </p:cNvPr>
          <p:cNvCxnSpPr/>
          <p:nvPr/>
        </p:nvCxnSpPr>
        <p:spPr>
          <a:xfrm>
            <a:off x="553475" y="3884344"/>
            <a:ext cx="10906699" cy="0"/>
          </a:xfrm>
          <a:prstGeom prst="line">
            <a:avLst/>
          </a:prstGeom>
          <a:ln w="50800">
            <a:solidFill>
              <a:srgbClr val="FF0000"/>
            </a:solidFill>
            <a:prstDash val="sysDot"/>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59888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EC88A-D1DB-64C0-0A75-FADA9483D30F}"/>
              </a:ext>
            </a:extLst>
          </p:cNvPr>
          <p:cNvSpPr>
            <a:spLocks noGrp="1"/>
          </p:cNvSpPr>
          <p:nvPr>
            <p:ph type="title"/>
          </p:nvPr>
        </p:nvSpPr>
        <p:spPr/>
        <p:txBody>
          <a:bodyPr/>
          <a:lstStyle/>
          <a:p>
            <a:r>
              <a:rPr lang="en-US" dirty="0"/>
              <a:t>A Note on Graduate School </a:t>
            </a:r>
          </a:p>
        </p:txBody>
      </p:sp>
      <p:sp>
        <p:nvSpPr>
          <p:cNvPr id="3" name="Content Placeholder 2">
            <a:extLst>
              <a:ext uri="{FF2B5EF4-FFF2-40B4-BE49-F238E27FC236}">
                <a16:creationId xmlns:a16="http://schemas.microsoft.com/office/drawing/2014/main" id="{947F00EC-1D66-D373-CCB6-4C1C059F611F}"/>
              </a:ext>
            </a:extLst>
          </p:cNvPr>
          <p:cNvSpPr>
            <a:spLocks noGrp="1"/>
          </p:cNvSpPr>
          <p:nvPr>
            <p:ph idx="1"/>
          </p:nvPr>
        </p:nvSpPr>
        <p:spPr>
          <a:xfrm>
            <a:off x="169952" y="1412108"/>
            <a:ext cx="11811000" cy="4952260"/>
          </a:xfrm>
        </p:spPr>
        <p:txBody>
          <a:bodyPr>
            <a:normAutofit lnSpcReduction="10000"/>
          </a:bodyPr>
          <a:lstStyle/>
          <a:p>
            <a:r>
              <a:rPr lang="en-US" sz="2400" dirty="0"/>
              <a:t>What does this mean for you? Parts of the course may be </a:t>
            </a:r>
            <a:r>
              <a:rPr lang="en-US" sz="2400" b="1" dirty="0"/>
              <a:t>challenging</a:t>
            </a:r>
            <a:r>
              <a:rPr lang="en-US" sz="2400" dirty="0"/>
              <a:t>, other parts may seem </a:t>
            </a:r>
            <a:r>
              <a:rPr lang="en-US" sz="2400" b="1" dirty="0"/>
              <a:t>trivial</a:t>
            </a:r>
            <a:r>
              <a:rPr lang="en-US" sz="2400" dirty="0"/>
              <a:t>.  </a:t>
            </a:r>
          </a:p>
          <a:p>
            <a:endParaRPr lang="en-US" sz="2400" dirty="0"/>
          </a:p>
          <a:p>
            <a:r>
              <a:rPr lang="en-US" sz="2400" b="1" dirty="0"/>
              <a:t>Embrace</a:t>
            </a:r>
            <a:r>
              <a:rPr lang="en-US" sz="2400" dirty="0"/>
              <a:t> the challenge of hard topics! During grad school you have incredible freedom (and time!) to learn new topics and skills – take advantage of this. “I can’t do that because that’s not my background” is never an excuse, </a:t>
            </a:r>
            <a:r>
              <a:rPr lang="en-US" sz="2400" b="1" dirty="0"/>
              <a:t>make it your background</a:t>
            </a:r>
            <a:r>
              <a:rPr lang="en-US" sz="2400" dirty="0"/>
              <a:t>!</a:t>
            </a:r>
          </a:p>
          <a:p>
            <a:endParaRPr lang="en-US" sz="2400" dirty="0"/>
          </a:p>
          <a:p>
            <a:r>
              <a:rPr lang="en-US" sz="2400" b="1" dirty="0"/>
              <a:t>Don’t neglect </a:t>
            </a:r>
            <a:r>
              <a:rPr lang="en-US" sz="2400" dirty="0"/>
              <a:t>the things you are already well-versed in. There is always more to learn and different perspectives to understand. These topics can often catch you out if you become complacent. </a:t>
            </a:r>
          </a:p>
          <a:p>
            <a:endParaRPr lang="en-US" sz="2400" b="1" dirty="0"/>
          </a:p>
          <a:p>
            <a:r>
              <a:rPr lang="en-US" sz="2400" b="1" dirty="0"/>
              <a:t>Each of us </a:t>
            </a:r>
            <a:r>
              <a:rPr lang="en-US" sz="2400" dirty="0"/>
              <a:t>has a unique opportunity to help </a:t>
            </a:r>
            <a:r>
              <a:rPr lang="en-US" sz="2400" b="1" dirty="0"/>
              <a:t>shape</a:t>
            </a:r>
            <a:r>
              <a:rPr lang="en-US" sz="2400" dirty="0"/>
              <a:t> the </a:t>
            </a:r>
            <a:r>
              <a:rPr lang="en-US" sz="2400" b="1" dirty="0"/>
              <a:t>Robotics Program </a:t>
            </a:r>
            <a:r>
              <a:rPr lang="en-US" sz="2400" dirty="0"/>
              <a:t>in its early stages. </a:t>
            </a:r>
          </a:p>
        </p:txBody>
      </p:sp>
      <p:sp>
        <p:nvSpPr>
          <p:cNvPr id="4" name="Slide Number Placeholder 3">
            <a:extLst>
              <a:ext uri="{FF2B5EF4-FFF2-40B4-BE49-F238E27FC236}">
                <a16:creationId xmlns:a16="http://schemas.microsoft.com/office/drawing/2014/main" id="{2B1A7DC0-0D30-514E-7E18-DFD5778F48EF}"/>
              </a:ext>
            </a:extLst>
          </p:cNvPr>
          <p:cNvSpPr>
            <a:spLocks noGrp="1"/>
          </p:cNvSpPr>
          <p:nvPr>
            <p:ph type="sldNum" sz="quarter" idx="12"/>
          </p:nvPr>
        </p:nvSpPr>
        <p:spPr/>
        <p:txBody>
          <a:bodyPr/>
          <a:lstStyle/>
          <a:p>
            <a:fld id="{69F80367-717A-CA4F-9631-9059826EE0EF}" type="slidenum">
              <a:rPr lang="en-US" smtClean="0"/>
              <a:t>13</a:t>
            </a:fld>
            <a:endParaRPr lang="en-US"/>
          </a:p>
        </p:txBody>
      </p:sp>
    </p:spTree>
    <p:extLst>
      <p:ext uri="{BB962C8B-B14F-4D97-AF65-F5344CB8AC3E}">
        <p14:creationId xmlns:p14="http://schemas.microsoft.com/office/powerpoint/2010/main" val="94783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692C7-DA81-BBD5-3A8A-11F7557C6D58}"/>
              </a:ext>
            </a:extLst>
          </p:cNvPr>
          <p:cNvSpPr>
            <a:spLocks noGrp="1"/>
          </p:cNvSpPr>
          <p:nvPr>
            <p:ph type="title"/>
          </p:nvPr>
        </p:nvSpPr>
        <p:spPr/>
        <p:txBody>
          <a:bodyPr/>
          <a:lstStyle/>
          <a:p>
            <a:r>
              <a:rPr lang="en-US" dirty="0"/>
              <a:t>Accommodations</a:t>
            </a:r>
          </a:p>
        </p:txBody>
      </p:sp>
      <p:sp>
        <p:nvSpPr>
          <p:cNvPr id="3" name="Content Placeholder 2">
            <a:extLst>
              <a:ext uri="{FF2B5EF4-FFF2-40B4-BE49-F238E27FC236}">
                <a16:creationId xmlns:a16="http://schemas.microsoft.com/office/drawing/2014/main" id="{66203566-2262-8BAE-3B07-5E6D1CD3BB88}"/>
              </a:ext>
            </a:extLst>
          </p:cNvPr>
          <p:cNvSpPr>
            <a:spLocks noGrp="1"/>
          </p:cNvSpPr>
          <p:nvPr>
            <p:ph idx="1"/>
          </p:nvPr>
        </p:nvSpPr>
        <p:spPr/>
        <p:txBody>
          <a:bodyPr/>
          <a:lstStyle/>
          <a:p>
            <a:r>
              <a:rPr lang="en-US" dirty="0"/>
              <a:t>Remember to let Disability Services know if you need accommodations! </a:t>
            </a:r>
            <a:r>
              <a:rPr lang="en-US" dirty="0">
                <a:hlinkClick r:id="rId2"/>
              </a:rPr>
              <a:t>https://www.colorado.edu/disabilityservices/</a:t>
            </a:r>
            <a:endParaRPr lang="en-US" dirty="0"/>
          </a:p>
          <a:p>
            <a:r>
              <a:rPr lang="en-US" dirty="0"/>
              <a:t>Accommodations can’t be provided without an official letter from Disability Services</a:t>
            </a:r>
          </a:p>
          <a:p>
            <a:r>
              <a:rPr lang="en-US" dirty="0"/>
              <a:t>Handle this ASAP if you haven’t already. </a:t>
            </a:r>
          </a:p>
          <a:p>
            <a:r>
              <a:rPr lang="en-US" dirty="0"/>
              <a:t>If you require religious accommodations, you are required to let me know by the end of the week.</a:t>
            </a:r>
          </a:p>
        </p:txBody>
      </p:sp>
      <p:sp>
        <p:nvSpPr>
          <p:cNvPr id="4" name="Slide Number Placeholder 3">
            <a:extLst>
              <a:ext uri="{FF2B5EF4-FFF2-40B4-BE49-F238E27FC236}">
                <a16:creationId xmlns:a16="http://schemas.microsoft.com/office/drawing/2014/main" id="{51BB014D-2A1F-963C-ABB3-1542D303B82A}"/>
              </a:ext>
            </a:extLst>
          </p:cNvPr>
          <p:cNvSpPr>
            <a:spLocks noGrp="1"/>
          </p:cNvSpPr>
          <p:nvPr>
            <p:ph type="sldNum" sz="quarter" idx="12"/>
          </p:nvPr>
        </p:nvSpPr>
        <p:spPr/>
        <p:txBody>
          <a:bodyPr/>
          <a:lstStyle/>
          <a:p>
            <a:fld id="{69F80367-717A-CA4F-9631-9059826EE0EF}" type="slidenum">
              <a:rPr lang="en-US" smtClean="0"/>
              <a:t>14</a:t>
            </a:fld>
            <a:endParaRPr lang="en-US"/>
          </a:p>
        </p:txBody>
      </p:sp>
    </p:spTree>
    <p:extLst>
      <p:ext uri="{BB962C8B-B14F-4D97-AF65-F5344CB8AC3E}">
        <p14:creationId xmlns:p14="http://schemas.microsoft.com/office/powerpoint/2010/main" val="11190350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A1D1-1018-A68B-4B46-82E0623BD61D}"/>
              </a:ext>
            </a:extLst>
          </p:cNvPr>
          <p:cNvSpPr>
            <a:spLocks noGrp="1"/>
          </p:cNvSpPr>
          <p:nvPr>
            <p:ph type="title"/>
          </p:nvPr>
        </p:nvSpPr>
        <p:spPr/>
        <p:txBody>
          <a:bodyPr/>
          <a:lstStyle/>
          <a:p>
            <a:r>
              <a:rPr lang="en-US" dirty="0"/>
              <a:t>Academic Dishonesty</a:t>
            </a:r>
          </a:p>
        </p:txBody>
      </p:sp>
      <p:sp>
        <p:nvSpPr>
          <p:cNvPr id="3" name="Content Placeholder 2">
            <a:extLst>
              <a:ext uri="{FF2B5EF4-FFF2-40B4-BE49-F238E27FC236}">
                <a16:creationId xmlns:a16="http://schemas.microsoft.com/office/drawing/2014/main" id="{2D544DBA-53A4-C12D-D715-29CD99FB04CC}"/>
              </a:ext>
            </a:extLst>
          </p:cNvPr>
          <p:cNvSpPr>
            <a:spLocks noGrp="1"/>
          </p:cNvSpPr>
          <p:nvPr>
            <p:ph idx="1"/>
          </p:nvPr>
        </p:nvSpPr>
        <p:spPr/>
        <p:txBody>
          <a:bodyPr/>
          <a:lstStyle/>
          <a:p>
            <a:r>
              <a:rPr lang="en-US" b="1" dirty="0"/>
              <a:t>Collaboration is strongly encouraged </a:t>
            </a:r>
            <a:r>
              <a:rPr lang="en-US" dirty="0"/>
              <a:t>– help shouldn’t only come from the instructor/TA, you can help one another! You must indicate collaborators with every homework submission. </a:t>
            </a:r>
          </a:p>
          <a:p>
            <a:r>
              <a:rPr lang="en-US" dirty="0"/>
              <a:t>You must </a:t>
            </a:r>
            <a:r>
              <a:rPr lang="en-US" b="1" dirty="0"/>
              <a:t>complete individual assignments </a:t>
            </a:r>
            <a:r>
              <a:rPr lang="en-US" dirty="0"/>
              <a:t>by yourself</a:t>
            </a:r>
          </a:p>
          <a:p>
            <a:r>
              <a:rPr lang="en-US" dirty="0"/>
              <a:t>For this introductory course, </a:t>
            </a:r>
            <a:r>
              <a:rPr lang="en-US" b="1" dirty="0"/>
              <a:t>use of AI or LLMs is strictly prohibited</a:t>
            </a:r>
            <a:r>
              <a:rPr lang="en-US" dirty="0"/>
              <a:t>. This defies the point of forming basic understanding of robotics principles. </a:t>
            </a:r>
          </a:p>
          <a:p>
            <a:r>
              <a:rPr lang="en-US" dirty="0"/>
              <a:t>Incidents of academic dishonesty is taken very seriously in the Robotics Program</a:t>
            </a:r>
          </a:p>
          <a:p>
            <a:endParaRPr lang="en-US" dirty="0"/>
          </a:p>
        </p:txBody>
      </p:sp>
      <p:sp>
        <p:nvSpPr>
          <p:cNvPr id="4" name="Slide Number Placeholder 3">
            <a:extLst>
              <a:ext uri="{FF2B5EF4-FFF2-40B4-BE49-F238E27FC236}">
                <a16:creationId xmlns:a16="http://schemas.microsoft.com/office/drawing/2014/main" id="{DC378547-0630-9CF6-6D82-BAEC0C431A42}"/>
              </a:ext>
            </a:extLst>
          </p:cNvPr>
          <p:cNvSpPr>
            <a:spLocks noGrp="1"/>
          </p:cNvSpPr>
          <p:nvPr>
            <p:ph type="sldNum" sz="quarter" idx="12"/>
          </p:nvPr>
        </p:nvSpPr>
        <p:spPr/>
        <p:txBody>
          <a:bodyPr/>
          <a:lstStyle/>
          <a:p>
            <a:fld id="{69F80367-717A-CA4F-9631-9059826EE0EF}" type="slidenum">
              <a:rPr lang="en-US" smtClean="0"/>
              <a:t>15</a:t>
            </a:fld>
            <a:endParaRPr lang="en-US"/>
          </a:p>
        </p:txBody>
      </p:sp>
    </p:spTree>
    <p:extLst>
      <p:ext uri="{BB962C8B-B14F-4D97-AF65-F5344CB8AC3E}">
        <p14:creationId xmlns:p14="http://schemas.microsoft.com/office/powerpoint/2010/main" val="41805591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643AD-0025-CC22-4633-B8BD954C8690}"/>
              </a:ext>
            </a:extLst>
          </p:cNvPr>
          <p:cNvSpPr>
            <a:spLocks noGrp="1"/>
          </p:cNvSpPr>
          <p:nvPr>
            <p:ph type="title"/>
          </p:nvPr>
        </p:nvSpPr>
        <p:spPr/>
        <p:txBody>
          <a:bodyPr/>
          <a:lstStyle/>
          <a:p>
            <a:r>
              <a:rPr lang="en-US" dirty="0"/>
              <a:t>Topic 1: Programming</a:t>
            </a:r>
          </a:p>
        </p:txBody>
      </p:sp>
      <p:sp>
        <p:nvSpPr>
          <p:cNvPr id="3" name="Content Placeholder 2">
            <a:extLst>
              <a:ext uri="{FF2B5EF4-FFF2-40B4-BE49-F238E27FC236}">
                <a16:creationId xmlns:a16="http://schemas.microsoft.com/office/drawing/2014/main" id="{C1CD0EC1-E1E6-C032-6868-ABEDD8101C1C}"/>
              </a:ext>
            </a:extLst>
          </p:cNvPr>
          <p:cNvSpPr>
            <a:spLocks noGrp="1"/>
          </p:cNvSpPr>
          <p:nvPr>
            <p:ph idx="1"/>
          </p:nvPr>
        </p:nvSpPr>
        <p:spPr/>
        <p:txBody>
          <a:bodyPr/>
          <a:lstStyle/>
          <a:p>
            <a:r>
              <a:rPr lang="en-US" b="1" dirty="0"/>
              <a:t>Self assessment </a:t>
            </a:r>
            <a:r>
              <a:rPr lang="en-US" dirty="0"/>
              <a:t>– am I proficient at programming? Am I proficient at Python? How often do I write code? Do I write code by myself or do I copy and paste?</a:t>
            </a:r>
          </a:p>
        </p:txBody>
      </p:sp>
      <p:sp>
        <p:nvSpPr>
          <p:cNvPr id="4" name="Slide Number Placeholder 3">
            <a:extLst>
              <a:ext uri="{FF2B5EF4-FFF2-40B4-BE49-F238E27FC236}">
                <a16:creationId xmlns:a16="http://schemas.microsoft.com/office/drawing/2014/main" id="{4F3DA58F-29D6-8FA1-4B59-0E91C091E6E7}"/>
              </a:ext>
            </a:extLst>
          </p:cNvPr>
          <p:cNvSpPr>
            <a:spLocks noGrp="1"/>
          </p:cNvSpPr>
          <p:nvPr>
            <p:ph type="sldNum" sz="quarter" idx="12"/>
          </p:nvPr>
        </p:nvSpPr>
        <p:spPr/>
        <p:txBody>
          <a:bodyPr/>
          <a:lstStyle/>
          <a:p>
            <a:fld id="{69F80367-717A-CA4F-9631-9059826EE0EF}" type="slidenum">
              <a:rPr lang="en-US" smtClean="0"/>
              <a:t>16</a:t>
            </a:fld>
            <a:endParaRPr lang="en-US"/>
          </a:p>
        </p:txBody>
      </p:sp>
    </p:spTree>
    <p:extLst>
      <p:ext uri="{BB962C8B-B14F-4D97-AF65-F5344CB8AC3E}">
        <p14:creationId xmlns:p14="http://schemas.microsoft.com/office/powerpoint/2010/main" val="3839014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0B339-7D2A-9174-6CDA-3A151A511253}"/>
              </a:ext>
            </a:extLst>
          </p:cNvPr>
          <p:cNvSpPr>
            <a:spLocks noGrp="1"/>
          </p:cNvSpPr>
          <p:nvPr>
            <p:ph type="title"/>
          </p:nvPr>
        </p:nvSpPr>
        <p:spPr/>
        <p:txBody>
          <a:bodyPr/>
          <a:lstStyle/>
          <a:p>
            <a:r>
              <a:rPr lang="en-US" dirty="0"/>
              <a:t>About the Lecturer</a:t>
            </a:r>
          </a:p>
        </p:txBody>
      </p:sp>
      <p:sp>
        <p:nvSpPr>
          <p:cNvPr id="4" name="Slide Number Placeholder 3">
            <a:extLst>
              <a:ext uri="{FF2B5EF4-FFF2-40B4-BE49-F238E27FC236}">
                <a16:creationId xmlns:a16="http://schemas.microsoft.com/office/drawing/2014/main" id="{2FA59F28-419A-F790-5E16-0A066F48FB2F}"/>
              </a:ext>
            </a:extLst>
          </p:cNvPr>
          <p:cNvSpPr>
            <a:spLocks noGrp="1"/>
          </p:cNvSpPr>
          <p:nvPr>
            <p:ph type="sldNum" sz="quarter" idx="12"/>
          </p:nvPr>
        </p:nvSpPr>
        <p:spPr/>
        <p:txBody>
          <a:bodyPr/>
          <a:lstStyle/>
          <a:p>
            <a:fld id="{69F80367-717A-CA4F-9631-9059826EE0EF}" type="slidenum">
              <a:rPr lang="en-US" smtClean="0"/>
              <a:t>2</a:t>
            </a:fld>
            <a:endParaRPr lang="en-US"/>
          </a:p>
        </p:txBody>
      </p:sp>
      <p:pic>
        <p:nvPicPr>
          <p:cNvPr id="6" name="Picture 5" descr="A person in a suit with his arms crossed&#10;&#10;Description automatically generated">
            <a:extLst>
              <a:ext uri="{FF2B5EF4-FFF2-40B4-BE49-F238E27FC236}">
                <a16:creationId xmlns:a16="http://schemas.microsoft.com/office/drawing/2014/main" id="{A368D508-BA01-661E-DC0D-C2AE94115D7D}"/>
              </a:ext>
            </a:extLst>
          </p:cNvPr>
          <p:cNvPicPr>
            <a:picLocks noChangeAspect="1"/>
          </p:cNvPicPr>
          <p:nvPr/>
        </p:nvPicPr>
        <p:blipFill rotWithShape="1">
          <a:blip r:embed="rId2"/>
          <a:srcRect t="14084" b="20402"/>
          <a:stretch/>
        </p:blipFill>
        <p:spPr>
          <a:xfrm>
            <a:off x="7616421" y="-142330"/>
            <a:ext cx="2513196" cy="2466934"/>
          </a:xfrm>
          <a:prstGeom prst="ellipse">
            <a:avLst/>
          </a:prstGeom>
        </p:spPr>
      </p:pic>
      <p:sp>
        <p:nvSpPr>
          <p:cNvPr id="8" name="Content Placeholder 2">
            <a:extLst>
              <a:ext uri="{FF2B5EF4-FFF2-40B4-BE49-F238E27FC236}">
                <a16:creationId xmlns:a16="http://schemas.microsoft.com/office/drawing/2014/main" id="{33AB4D41-1445-A536-50A9-D276622120EA}"/>
              </a:ext>
            </a:extLst>
          </p:cNvPr>
          <p:cNvSpPr>
            <a:spLocks noGrp="1"/>
          </p:cNvSpPr>
          <p:nvPr>
            <p:ph idx="1"/>
          </p:nvPr>
        </p:nvSpPr>
        <p:spPr>
          <a:xfrm>
            <a:off x="169952" y="1091137"/>
            <a:ext cx="6890534" cy="4952260"/>
          </a:xfrm>
        </p:spPr>
        <p:txBody>
          <a:bodyPr/>
          <a:lstStyle/>
          <a:p>
            <a:r>
              <a:rPr lang="en-US" dirty="0"/>
              <a:t>Dr. Leopold (Leo) Beuken</a:t>
            </a:r>
          </a:p>
          <a:p>
            <a:r>
              <a:rPr lang="en-US" dirty="0"/>
              <a:t>Completed PhD at CU Boulder</a:t>
            </a:r>
          </a:p>
          <a:p>
            <a:r>
              <a:rPr lang="en-US" dirty="0"/>
              <a:t>Research on </a:t>
            </a:r>
            <a:r>
              <a:rPr lang="en-US" b="1" dirty="0"/>
              <a:t>bio-inspired</a:t>
            </a:r>
            <a:r>
              <a:rPr lang="en-US" dirty="0"/>
              <a:t> </a:t>
            </a:r>
            <a:r>
              <a:rPr lang="en-US" b="1" dirty="0"/>
              <a:t>sensing</a:t>
            </a:r>
            <a:r>
              <a:rPr lang="en-US" dirty="0"/>
              <a:t> and sensory processing</a:t>
            </a:r>
          </a:p>
          <a:p>
            <a:r>
              <a:rPr lang="en-US" dirty="0"/>
              <a:t>Originally from </a:t>
            </a:r>
            <a:r>
              <a:rPr lang="en-US" b="1" dirty="0"/>
              <a:t>South Africa</a:t>
            </a:r>
          </a:p>
          <a:p>
            <a:r>
              <a:rPr lang="en-US" dirty="0"/>
              <a:t>Can find me trying to </a:t>
            </a:r>
            <a:r>
              <a:rPr lang="en-US" b="1" dirty="0"/>
              <a:t>catch trout </a:t>
            </a:r>
            <a:r>
              <a:rPr lang="en-US" dirty="0"/>
              <a:t>in a stream or on a </a:t>
            </a:r>
            <a:r>
              <a:rPr lang="en-US" b="1" dirty="0"/>
              <a:t>golf course </a:t>
            </a:r>
            <a:r>
              <a:rPr lang="en-US" dirty="0"/>
              <a:t>when I’m not prepping your lectures.</a:t>
            </a:r>
          </a:p>
          <a:p>
            <a:r>
              <a:rPr lang="en-US" b="1" dirty="0"/>
              <a:t>Super excited about the new robotics program!</a:t>
            </a:r>
          </a:p>
        </p:txBody>
      </p:sp>
      <p:pic>
        <p:nvPicPr>
          <p:cNvPr id="1026" name="Picture 2" descr="World Map: A clickable map of world countries :-)">
            <a:extLst>
              <a:ext uri="{FF2B5EF4-FFF2-40B4-BE49-F238E27FC236}">
                <a16:creationId xmlns:a16="http://schemas.microsoft.com/office/drawing/2014/main" id="{DFC33A84-52EB-3746-E5C0-682CB901A3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7745" y="2444960"/>
            <a:ext cx="7139635" cy="4254238"/>
          </a:xfrm>
          <a:prstGeom prst="rect">
            <a:avLst/>
          </a:prstGeom>
          <a:noFill/>
          <a:extLst>
            <a:ext uri="{909E8E84-426E-40DD-AFC4-6F175D3DCCD1}">
              <a14:hiddenFill xmlns:a14="http://schemas.microsoft.com/office/drawing/2010/main">
                <a:solidFill>
                  <a:srgbClr val="FFFFFF"/>
                </a:solidFill>
              </a14:hiddenFill>
            </a:ext>
          </a:extLst>
        </p:spPr>
      </p:pic>
      <p:sp>
        <p:nvSpPr>
          <p:cNvPr id="9" name="Multiply 8">
            <a:extLst>
              <a:ext uri="{FF2B5EF4-FFF2-40B4-BE49-F238E27FC236}">
                <a16:creationId xmlns:a16="http://schemas.microsoft.com/office/drawing/2014/main" id="{D7D854CA-2459-26CF-8D95-B8C48929A259}"/>
              </a:ext>
            </a:extLst>
          </p:cNvPr>
          <p:cNvSpPr/>
          <p:nvPr/>
        </p:nvSpPr>
        <p:spPr>
          <a:xfrm>
            <a:off x="10650448" y="5572451"/>
            <a:ext cx="435824" cy="435824"/>
          </a:xfrm>
          <a:prstGeom prst="mathMultiply">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Multiply 9">
            <a:extLst>
              <a:ext uri="{FF2B5EF4-FFF2-40B4-BE49-F238E27FC236}">
                <a16:creationId xmlns:a16="http://schemas.microsoft.com/office/drawing/2014/main" id="{38579B92-1A04-3E9B-8B7B-5EAA62669C5B}"/>
              </a:ext>
            </a:extLst>
          </p:cNvPr>
          <p:cNvSpPr/>
          <p:nvPr/>
        </p:nvSpPr>
        <p:spPr>
          <a:xfrm>
            <a:off x="7958048" y="4136255"/>
            <a:ext cx="435824" cy="435824"/>
          </a:xfrm>
          <a:prstGeom prst="mathMultiply">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6731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194AA-A9F0-5D27-4B6B-059551B054D7}"/>
              </a:ext>
            </a:extLst>
          </p:cNvPr>
          <p:cNvSpPr>
            <a:spLocks noGrp="1"/>
          </p:cNvSpPr>
          <p:nvPr>
            <p:ph type="title"/>
          </p:nvPr>
        </p:nvSpPr>
        <p:spPr/>
        <p:txBody>
          <a:bodyPr/>
          <a:lstStyle/>
          <a:p>
            <a:r>
              <a:rPr lang="en-US" dirty="0"/>
              <a:t>About Me:</a:t>
            </a:r>
          </a:p>
        </p:txBody>
      </p:sp>
      <p:pic>
        <p:nvPicPr>
          <p:cNvPr id="4" name="Content Placeholder 3">
            <a:extLst>
              <a:ext uri="{FF2B5EF4-FFF2-40B4-BE49-F238E27FC236}">
                <a16:creationId xmlns:a16="http://schemas.microsoft.com/office/drawing/2014/main" id="{FAA3F189-0BC4-A4E5-08FC-7B9F5FBA63D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00950" y="1690688"/>
            <a:ext cx="3262035" cy="4351338"/>
          </a:xfrm>
        </p:spPr>
      </p:pic>
      <p:sp>
        <p:nvSpPr>
          <p:cNvPr id="3" name="TextBox 2">
            <a:extLst>
              <a:ext uri="{FF2B5EF4-FFF2-40B4-BE49-F238E27FC236}">
                <a16:creationId xmlns:a16="http://schemas.microsoft.com/office/drawing/2014/main" id="{322BE64F-5139-1F62-2EB3-04651D84A2A0}"/>
              </a:ext>
            </a:extLst>
          </p:cNvPr>
          <p:cNvSpPr txBox="1"/>
          <p:nvPr/>
        </p:nvSpPr>
        <p:spPr>
          <a:xfrm rot="10800000" flipV="1">
            <a:off x="838200" y="1690688"/>
            <a:ext cx="6146006" cy="4924425"/>
          </a:xfrm>
          <a:prstGeom prst="rect">
            <a:avLst/>
          </a:prstGeom>
          <a:noFill/>
        </p:spPr>
        <p:txBody>
          <a:bodyPr wrap="square" rtlCol="0">
            <a:spAutoFit/>
          </a:bodyPr>
          <a:lstStyle/>
          <a:p>
            <a:pPr algn="l"/>
            <a:r>
              <a:rPr lang="en-US" sz="4000" b="1" dirty="0" err="1"/>
              <a:t>Srikrishna</a:t>
            </a:r>
            <a:r>
              <a:rPr lang="en-US" sz="4000" b="1" dirty="0"/>
              <a:t> Bangalore Raghu</a:t>
            </a:r>
          </a:p>
          <a:p>
            <a:pPr algn="l"/>
            <a:endParaRPr lang="en-US" sz="2400" b="1" dirty="0"/>
          </a:p>
          <a:p>
            <a:pPr algn="l"/>
            <a:r>
              <a:rPr lang="en-US" sz="2400" b="1" dirty="0"/>
              <a:t>2</a:t>
            </a:r>
            <a:r>
              <a:rPr lang="en-US" sz="2400" b="1" baseline="30000" dirty="0"/>
              <a:t>nd</a:t>
            </a:r>
            <a:r>
              <a:rPr lang="en-US" sz="2400" b="1" dirty="0"/>
              <a:t> year PhD student in Computer Science</a:t>
            </a:r>
          </a:p>
          <a:p>
            <a:pPr algn="l"/>
            <a:endParaRPr lang="en-US" sz="2400" b="1" dirty="0"/>
          </a:p>
          <a:p>
            <a:pPr algn="l"/>
            <a:r>
              <a:rPr lang="en-US" sz="2400" b="1" dirty="0"/>
              <a:t>Research Interests: Motion Planning, Expressive Robotics, Non-Prehensile Manipulation</a:t>
            </a:r>
          </a:p>
          <a:p>
            <a:pPr algn="l"/>
            <a:endParaRPr lang="en-US" sz="2400" b="1" dirty="0"/>
          </a:p>
          <a:p>
            <a:pPr algn="l"/>
            <a:r>
              <a:rPr lang="en-US" sz="2400" b="1" dirty="0"/>
              <a:t>Hobbies: Dancing, Volunteering, Video Games</a:t>
            </a:r>
          </a:p>
          <a:p>
            <a:pPr algn="l"/>
            <a:endParaRPr lang="en-US" b="1" dirty="0"/>
          </a:p>
        </p:txBody>
      </p:sp>
    </p:spTree>
    <p:extLst>
      <p:ext uri="{BB962C8B-B14F-4D97-AF65-F5344CB8AC3E}">
        <p14:creationId xmlns:p14="http://schemas.microsoft.com/office/powerpoint/2010/main" val="3362176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161A9-576F-B78E-3468-3F90D1B68446}"/>
              </a:ext>
            </a:extLst>
          </p:cNvPr>
          <p:cNvSpPr>
            <a:spLocks noGrp="1"/>
          </p:cNvSpPr>
          <p:nvPr>
            <p:ph type="title"/>
          </p:nvPr>
        </p:nvSpPr>
        <p:spPr/>
        <p:txBody>
          <a:bodyPr/>
          <a:lstStyle/>
          <a:p>
            <a:r>
              <a:rPr lang="en-US" dirty="0"/>
              <a:t>Talk to your neighbor!</a:t>
            </a:r>
          </a:p>
        </p:txBody>
      </p:sp>
      <p:sp>
        <p:nvSpPr>
          <p:cNvPr id="3" name="Content Placeholder 2">
            <a:extLst>
              <a:ext uri="{FF2B5EF4-FFF2-40B4-BE49-F238E27FC236}">
                <a16:creationId xmlns:a16="http://schemas.microsoft.com/office/drawing/2014/main" id="{6EF01BE9-91DC-722E-51B0-25359097C05F}"/>
              </a:ext>
            </a:extLst>
          </p:cNvPr>
          <p:cNvSpPr>
            <a:spLocks noGrp="1"/>
          </p:cNvSpPr>
          <p:nvPr>
            <p:ph idx="1"/>
          </p:nvPr>
        </p:nvSpPr>
        <p:spPr>
          <a:xfrm>
            <a:off x="211048" y="3429000"/>
            <a:ext cx="11811000" cy="3836464"/>
          </a:xfrm>
        </p:spPr>
        <p:txBody>
          <a:bodyPr/>
          <a:lstStyle/>
          <a:p>
            <a:r>
              <a:rPr lang="en-US" dirty="0"/>
              <a:t>One of my </a:t>
            </a:r>
            <a:r>
              <a:rPr lang="en-US" b="1" dirty="0"/>
              <a:t>missions</a:t>
            </a:r>
            <a:r>
              <a:rPr lang="en-US" dirty="0"/>
              <a:t> in the first year is to create a </a:t>
            </a:r>
            <a:r>
              <a:rPr lang="en-US" b="1" dirty="0"/>
              <a:t>strong robotics student community</a:t>
            </a:r>
            <a:r>
              <a:rPr lang="en-US" dirty="0"/>
              <a:t>.</a:t>
            </a:r>
          </a:p>
          <a:p>
            <a:r>
              <a:rPr lang="en-US" b="1" dirty="0"/>
              <a:t>Community</a:t>
            </a:r>
            <a:r>
              <a:rPr lang="en-US" dirty="0"/>
              <a:t> and </a:t>
            </a:r>
            <a:r>
              <a:rPr lang="en-US" b="1" dirty="0"/>
              <a:t>belonging</a:t>
            </a:r>
            <a:r>
              <a:rPr lang="en-US" dirty="0"/>
              <a:t> is </a:t>
            </a:r>
            <a:r>
              <a:rPr lang="en-US" b="1" dirty="0"/>
              <a:t>essential</a:t>
            </a:r>
            <a:r>
              <a:rPr lang="en-US" dirty="0"/>
              <a:t> in a small, new program! </a:t>
            </a:r>
          </a:p>
          <a:p>
            <a:r>
              <a:rPr lang="en-US" dirty="0"/>
              <a:t>Shameless plug for Robotics Seminar course. 1 unit can be repeated up to three times.</a:t>
            </a:r>
          </a:p>
          <a:p>
            <a:endParaRPr lang="en-US" dirty="0"/>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03C4223F-E6D2-DFBF-E924-FA4B6F2D3951}"/>
              </a:ext>
            </a:extLst>
          </p:cNvPr>
          <p:cNvSpPr>
            <a:spLocks noGrp="1"/>
          </p:cNvSpPr>
          <p:nvPr>
            <p:ph type="sldNum" sz="quarter" idx="12"/>
          </p:nvPr>
        </p:nvSpPr>
        <p:spPr/>
        <p:txBody>
          <a:bodyPr/>
          <a:lstStyle/>
          <a:p>
            <a:fld id="{69F80367-717A-CA4F-9631-9059826EE0EF}" type="slidenum">
              <a:rPr lang="en-US" smtClean="0"/>
              <a:t>4</a:t>
            </a:fld>
            <a:endParaRPr lang="en-US"/>
          </a:p>
        </p:txBody>
      </p:sp>
      <p:sp>
        <p:nvSpPr>
          <p:cNvPr id="7" name="TextBox 6">
            <a:extLst>
              <a:ext uri="{FF2B5EF4-FFF2-40B4-BE49-F238E27FC236}">
                <a16:creationId xmlns:a16="http://schemas.microsoft.com/office/drawing/2014/main" id="{C15D4EC4-1833-C8CB-42A0-DD5801D89054}"/>
              </a:ext>
            </a:extLst>
          </p:cNvPr>
          <p:cNvSpPr txBox="1"/>
          <p:nvPr/>
        </p:nvSpPr>
        <p:spPr>
          <a:xfrm>
            <a:off x="422564" y="947056"/>
            <a:ext cx="8208818" cy="1384995"/>
          </a:xfrm>
          <a:prstGeom prst="rect">
            <a:avLst/>
          </a:prstGeom>
          <a:noFill/>
        </p:spPr>
        <p:txBody>
          <a:bodyPr wrap="square">
            <a:spAutoFit/>
          </a:bodyPr>
          <a:lstStyle/>
          <a:p>
            <a:pPr marL="0" indent="0">
              <a:buNone/>
            </a:pPr>
            <a:r>
              <a:rPr lang="en-US" sz="2800" dirty="0"/>
              <a:t>Where do you come from?</a:t>
            </a:r>
          </a:p>
          <a:p>
            <a:pPr marL="0" indent="0">
              <a:buNone/>
            </a:pPr>
            <a:r>
              <a:rPr lang="en-US" sz="2800" dirty="0"/>
              <a:t>What do you like to do for fun?</a:t>
            </a:r>
          </a:p>
          <a:p>
            <a:pPr marL="0" indent="0">
              <a:buNone/>
            </a:pPr>
            <a:r>
              <a:rPr lang="en-US" sz="2800" dirty="0"/>
              <a:t>What other courses are you taking?</a:t>
            </a:r>
          </a:p>
        </p:txBody>
      </p:sp>
    </p:spTree>
    <p:extLst>
      <p:ext uri="{BB962C8B-B14F-4D97-AF65-F5344CB8AC3E}">
        <p14:creationId xmlns:p14="http://schemas.microsoft.com/office/powerpoint/2010/main" val="50670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465C6-D3AB-44F2-A3ED-3BEE6DCDC43A}"/>
              </a:ext>
            </a:extLst>
          </p:cNvPr>
          <p:cNvSpPr>
            <a:spLocks noGrp="1"/>
          </p:cNvSpPr>
          <p:nvPr>
            <p:ph type="title"/>
          </p:nvPr>
        </p:nvSpPr>
        <p:spPr/>
        <p:txBody>
          <a:bodyPr/>
          <a:lstStyle/>
          <a:p>
            <a:r>
              <a:rPr lang="en-US" dirty="0"/>
              <a:t>Contact Information</a:t>
            </a:r>
          </a:p>
        </p:txBody>
      </p:sp>
      <p:sp>
        <p:nvSpPr>
          <p:cNvPr id="3" name="Content Placeholder 2">
            <a:extLst>
              <a:ext uri="{FF2B5EF4-FFF2-40B4-BE49-F238E27FC236}">
                <a16:creationId xmlns:a16="http://schemas.microsoft.com/office/drawing/2014/main" id="{FC8A7CEB-072E-79AD-473A-B1A467603A17}"/>
              </a:ext>
            </a:extLst>
          </p:cNvPr>
          <p:cNvSpPr>
            <a:spLocks noGrp="1"/>
          </p:cNvSpPr>
          <p:nvPr>
            <p:ph idx="1"/>
          </p:nvPr>
        </p:nvSpPr>
        <p:spPr>
          <a:xfrm>
            <a:off x="211048" y="1253330"/>
            <a:ext cx="11811000" cy="5604669"/>
          </a:xfrm>
        </p:spPr>
        <p:txBody>
          <a:bodyPr>
            <a:normAutofit fontScale="85000" lnSpcReduction="20000"/>
          </a:bodyPr>
          <a:lstStyle/>
          <a:p>
            <a:pPr marL="0" indent="0">
              <a:buNone/>
            </a:pPr>
            <a:r>
              <a:rPr lang="en-US" dirty="0"/>
              <a:t>Leo Beuken </a:t>
            </a:r>
          </a:p>
          <a:p>
            <a:pPr marL="0" indent="0">
              <a:buNone/>
            </a:pPr>
            <a:r>
              <a:rPr lang="en-US" dirty="0">
                <a:hlinkClick r:id="rId2"/>
              </a:rPr>
              <a:t>Leopold.Beuken@colorado.edu</a:t>
            </a:r>
            <a:endParaRPr lang="en-US" dirty="0"/>
          </a:p>
          <a:p>
            <a:pPr marL="0" indent="0">
              <a:buNone/>
            </a:pPr>
            <a:r>
              <a:rPr lang="en-US" dirty="0"/>
              <a:t>Office: ECNT 212</a:t>
            </a:r>
          </a:p>
          <a:p>
            <a:pPr marL="0" indent="0">
              <a:buNone/>
            </a:pPr>
            <a:r>
              <a:rPr lang="en-US" dirty="0"/>
              <a:t>Office hours: </a:t>
            </a:r>
          </a:p>
          <a:p>
            <a:pPr marL="0" indent="0">
              <a:buNone/>
            </a:pPr>
            <a:r>
              <a:rPr lang="en-US" dirty="0"/>
              <a:t>Tue 12:00 – 2:30 ECNT 212*</a:t>
            </a:r>
          </a:p>
          <a:p>
            <a:pPr marL="0" indent="0">
              <a:buNone/>
            </a:pPr>
            <a:endParaRPr lang="en-US" dirty="0"/>
          </a:p>
          <a:p>
            <a:pPr marL="0" indent="0">
              <a:buNone/>
            </a:pPr>
            <a:r>
              <a:rPr lang="en-US" dirty="0"/>
              <a:t>TA: </a:t>
            </a:r>
            <a:r>
              <a:rPr lang="en-US" dirty="0" err="1"/>
              <a:t>Shrikrishna</a:t>
            </a:r>
            <a:r>
              <a:rPr lang="en-US" dirty="0"/>
              <a:t> Raghu</a:t>
            </a:r>
          </a:p>
          <a:p>
            <a:pPr marL="0" indent="0">
              <a:buNone/>
            </a:pPr>
            <a:r>
              <a:rPr lang="en-US" dirty="0">
                <a:hlinkClick r:id="rId3"/>
              </a:rPr>
              <a:t>Srikrishna.Bangaloreraghu@colorado.edu</a:t>
            </a:r>
            <a:endParaRPr lang="en-US" dirty="0"/>
          </a:p>
          <a:p>
            <a:pPr marL="0" indent="0">
              <a:buNone/>
            </a:pPr>
            <a:r>
              <a:rPr lang="en-US" dirty="0"/>
              <a:t>Office hours: </a:t>
            </a:r>
          </a:p>
          <a:p>
            <a:pPr marL="0" indent="0">
              <a:buNone/>
            </a:pPr>
            <a:r>
              <a:rPr lang="en-US" dirty="0"/>
              <a:t>Mon 2:30 – 4:30 ECOT 832*</a:t>
            </a:r>
          </a:p>
          <a:p>
            <a:pPr marL="0" indent="0">
              <a:buNone/>
            </a:pPr>
            <a:r>
              <a:rPr lang="en-US" dirty="0"/>
              <a:t>Fri 2:30 – 3:30 ECCS 114E*</a:t>
            </a:r>
          </a:p>
          <a:p>
            <a:pPr marL="0" indent="0">
              <a:buNone/>
            </a:pPr>
            <a:endParaRPr lang="en-US" dirty="0"/>
          </a:p>
          <a:p>
            <a:pPr marL="0" indent="0">
              <a:buNone/>
            </a:pPr>
            <a:r>
              <a:rPr lang="en-US" dirty="0"/>
              <a:t>*There is a signup sheet for office hours: </a:t>
            </a:r>
            <a:r>
              <a:rPr lang="en-US" dirty="0">
                <a:hlinkClick r:id="rId4"/>
              </a:rPr>
              <a:t>https://o365coloradoedu-my.sharepoint.com/:x:/g/personal/lebe3608_colorado_edu/EcsUhEN_TZRNqG19qIN7nH0BNO4pVNO-d9779UlIhV-v0Q?e=tJAIet</a:t>
            </a: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6DE5FCF1-96C6-92CC-DB57-97EE50B09B3A}"/>
              </a:ext>
            </a:extLst>
          </p:cNvPr>
          <p:cNvSpPr>
            <a:spLocks noGrp="1"/>
          </p:cNvSpPr>
          <p:nvPr>
            <p:ph type="sldNum" sz="quarter" idx="12"/>
          </p:nvPr>
        </p:nvSpPr>
        <p:spPr/>
        <p:txBody>
          <a:bodyPr/>
          <a:lstStyle/>
          <a:p>
            <a:fld id="{69F80367-717A-CA4F-9631-9059826EE0EF}" type="slidenum">
              <a:rPr lang="en-US" smtClean="0"/>
              <a:t>5</a:t>
            </a:fld>
            <a:endParaRPr lang="en-US"/>
          </a:p>
        </p:txBody>
      </p:sp>
      <p:pic>
        <p:nvPicPr>
          <p:cNvPr id="5" name="Picture 4">
            <a:extLst>
              <a:ext uri="{FF2B5EF4-FFF2-40B4-BE49-F238E27FC236}">
                <a16:creationId xmlns:a16="http://schemas.microsoft.com/office/drawing/2014/main" id="{D401E4D3-AB36-A161-D644-520A5FC149A4}"/>
              </a:ext>
            </a:extLst>
          </p:cNvPr>
          <p:cNvPicPr>
            <a:picLocks noChangeAspect="1"/>
          </p:cNvPicPr>
          <p:nvPr/>
        </p:nvPicPr>
        <p:blipFill>
          <a:blip r:embed="rId5"/>
          <a:stretch>
            <a:fillRect/>
          </a:stretch>
        </p:blipFill>
        <p:spPr>
          <a:xfrm>
            <a:off x="6781707" y="858839"/>
            <a:ext cx="4830071" cy="4716422"/>
          </a:xfrm>
          <a:prstGeom prst="rect">
            <a:avLst/>
          </a:prstGeom>
        </p:spPr>
      </p:pic>
      <p:sp>
        <p:nvSpPr>
          <p:cNvPr id="6" name="5-Point Star 5">
            <a:extLst>
              <a:ext uri="{FF2B5EF4-FFF2-40B4-BE49-F238E27FC236}">
                <a16:creationId xmlns:a16="http://schemas.microsoft.com/office/drawing/2014/main" id="{394F1612-3087-1F78-ACC8-F94FC9FBBC49}"/>
              </a:ext>
            </a:extLst>
          </p:cNvPr>
          <p:cNvSpPr/>
          <p:nvPr/>
        </p:nvSpPr>
        <p:spPr>
          <a:xfrm>
            <a:off x="9109746" y="2277322"/>
            <a:ext cx="338203" cy="338203"/>
          </a:xfrm>
          <a:prstGeom prst="star5">
            <a:avLst>
              <a:gd name="adj" fmla="val 22044"/>
              <a:gd name="hf" fmla="val 105146"/>
              <a:gd name="vf" fmla="val 110557"/>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27054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5F1EF-D2CB-1022-D63C-08B09F97D2E6}"/>
              </a:ext>
            </a:extLst>
          </p:cNvPr>
          <p:cNvSpPr>
            <a:spLocks noGrp="1"/>
          </p:cNvSpPr>
          <p:nvPr>
            <p:ph type="title"/>
          </p:nvPr>
        </p:nvSpPr>
        <p:spPr/>
        <p:txBody>
          <a:bodyPr/>
          <a:lstStyle/>
          <a:p>
            <a:r>
              <a:rPr lang="en-US" dirty="0"/>
              <a:t>Resources and Website</a:t>
            </a:r>
          </a:p>
        </p:txBody>
      </p:sp>
      <p:sp>
        <p:nvSpPr>
          <p:cNvPr id="3" name="Content Placeholder 2">
            <a:extLst>
              <a:ext uri="{FF2B5EF4-FFF2-40B4-BE49-F238E27FC236}">
                <a16:creationId xmlns:a16="http://schemas.microsoft.com/office/drawing/2014/main" id="{53B90909-C432-01F4-F3E8-F8827FEB2604}"/>
              </a:ext>
            </a:extLst>
          </p:cNvPr>
          <p:cNvSpPr>
            <a:spLocks noGrp="1"/>
          </p:cNvSpPr>
          <p:nvPr>
            <p:ph idx="1"/>
          </p:nvPr>
        </p:nvSpPr>
        <p:spPr>
          <a:xfrm>
            <a:off x="169952" y="1094554"/>
            <a:ext cx="6564325" cy="4952260"/>
          </a:xfrm>
        </p:spPr>
        <p:txBody>
          <a:bodyPr>
            <a:normAutofit fontScale="92500" lnSpcReduction="10000"/>
          </a:bodyPr>
          <a:lstStyle/>
          <a:p>
            <a:r>
              <a:rPr lang="en-US" sz="2000" b="1" dirty="0"/>
              <a:t>Textbook</a:t>
            </a:r>
            <a:r>
              <a:rPr lang="en-US" sz="2000" dirty="0"/>
              <a:t> is on </a:t>
            </a:r>
            <a:r>
              <a:rPr lang="en-US" sz="2000" dirty="0" err="1"/>
              <a:t>Github</a:t>
            </a:r>
            <a:r>
              <a:rPr lang="en-US" sz="2000" dirty="0"/>
              <a:t> (you need to compile a latex file). </a:t>
            </a:r>
            <a:r>
              <a:rPr lang="en-US" sz="2000" b="1" dirty="0"/>
              <a:t>Not required</a:t>
            </a:r>
            <a:r>
              <a:rPr lang="en-US" sz="2000" dirty="0"/>
              <a:t>, but will serve as an excellent resource. </a:t>
            </a:r>
            <a:r>
              <a:rPr lang="en-US" sz="2000" b="1" dirty="0"/>
              <a:t>Complete lecture notes will be made available. </a:t>
            </a:r>
            <a:r>
              <a:rPr lang="en-US" sz="2000" dirty="0">
                <a:hlinkClick r:id="rId2"/>
              </a:rPr>
              <a:t>https://github.com/Introduction-to-Autonomous-Robots/Introduction-to-Autonomous-Robots</a:t>
            </a:r>
            <a:endParaRPr lang="en-US" sz="2000" dirty="0"/>
          </a:p>
          <a:p>
            <a:r>
              <a:rPr lang="en-US" sz="2000" dirty="0"/>
              <a:t>All course materials (notes, </a:t>
            </a:r>
            <a:r>
              <a:rPr lang="en-US" sz="2000" dirty="0" err="1"/>
              <a:t>homeworks</a:t>
            </a:r>
            <a:r>
              <a:rPr lang="en-US" sz="2000" dirty="0"/>
              <a:t>, midterms, etc.) will be on the course </a:t>
            </a:r>
            <a:r>
              <a:rPr lang="en-US" sz="2000" b="1" dirty="0"/>
              <a:t>Canvas</a:t>
            </a:r>
            <a:r>
              <a:rPr lang="en-US" sz="2000" dirty="0"/>
              <a:t> page: </a:t>
            </a:r>
            <a:r>
              <a:rPr lang="en-US" sz="2000" dirty="0">
                <a:hlinkClick r:id="rId3"/>
              </a:rPr>
              <a:t>https://canvas.colorado.edu/courses/110700</a:t>
            </a:r>
            <a:endParaRPr lang="en-US" sz="2000" dirty="0"/>
          </a:p>
          <a:p>
            <a:r>
              <a:rPr lang="en-US" sz="2000" b="1" dirty="0"/>
              <a:t>Piazza</a:t>
            </a:r>
            <a:r>
              <a:rPr lang="en-US" sz="2000" dirty="0"/>
              <a:t> will serve as the primary platform for course-related questions. This is an online forum style website that allows students to ask questions that are visible to everyone in the course. This way everyone learns from each others' questions. You are encouraged to answer each others’ questions! </a:t>
            </a:r>
            <a:r>
              <a:rPr lang="en-US" sz="2000" dirty="0">
                <a:hlinkClick r:id="rId4"/>
              </a:rPr>
              <a:t>https://piazza.com/colorado/fall2024/coen5830</a:t>
            </a:r>
            <a:r>
              <a:rPr lang="en-US" sz="2000" dirty="0"/>
              <a:t> Access code: </a:t>
            </a:r>
            <a:r>
              <a:rPr lang="en-US" sz="2000" b="1" dirty="0" err="1"/>
              <a:t>grohl</a:t>
            </a:r>
            <a:endParaRPr lang="en-US" sz="2000" b="1" dirty="0"/>
          </a:p>
          <a:p>
            <a:r>
              <a:rPr lang="en-US" sz="2000" b="1" dirty="0"/>
              <a:t>Grading inquiries </a:t>
            </a:r>
            <a:r>
              <a:rPr lang="en-US" sz="2000" dirty="0"/>
              <a:t>are to be directed to </a:t>
            </a:r>
            <a:r>
              <a:rPr lang="en-US" sz="2000" dirty="0" err="1"/>
              <a:t>Srikrishna</a:t>
            </a:r>
            <a:r>
              <a:rPr lang="en-US" sz="2000" dirty="0"/>
              <a:t>. </a:t>
            </a:r>
          </a:p>
          <a:p>
            <a:r>
              <a:rPr lang="en-US" sz="2000" dirty="0"/>
              <a:t>Please only email me with </a:t>
            </a:r>
            <a:r>
              <a:rPr lang="en-US" sz="2000" b="1" dirty="0"/>
              <a:t>personal questions/comments</a:t>
            </a:r>
            <a:r>
              <a:rPr lang="en-US" sz="2000" dirty="0"/>
              <a:t>, otherwise post on Piazza.</a:t>
            </a:r>
            <a:endParaRPr lang="en-US" sz="2000" b="1" dirty="0"/>
          </a:p>
        </p:txBody>
      </p:sp>
      <p:sp>
        <p:nvSpPr>
          <p:cNvPr id="4" name="Slide Number Placeholder 3">
            <a:extLst>
              <a:ext uri="{FF2B5EF4-FFF2-40B4-BE49-F238E27FC236}">
                <a16:creationId xmlns:a16="http://schemas.microsoft.com/office/drawing/2014/main" id="{C3E1BA82-A82E-D61C-9A89-15095430C358}"/>
              </a:ext>
            </a:extLst>
          </p:cNvPr>
          <p:cNvSpPr>
            <a:spLocks noGrp="1"/>
          </p:cNvSpPr>
          <p:nvPr>
            <p:ph type="sldNum" sz="quarter" idx="12"/>
          </p:nvPr>
        </p:nvSpPr>
        <p:spPr/>
        <p:txBody>
          <a:bodyPr/>
          <a:lstStyle/>
          <a:p>
            <a:fld id="{69F80367-717A-CA4F-9631-9059826EE0EF}" type="slidenum">
              <a:rPr lang="en-US" smtClean="0"/>
              <a:t>6</a:t>
            </a:fld>
            <a:endParaRPr lang="en-US"/>
          </a:p>
        </p:txBody>
      </p:sp>
      <p:pic>
        <p:nvPicPr>
          <p:cNvPr id="5" name="Picture 4">
            <a:extLst>
              <a:ext uri="{FF2B5EF4-FFF2-40B4-BE49-F238E27FC236}">
                <a16:creationId xmlns:a16="http://schemas.microsoft.com/office/drawing/2014/main" id="{684E791A-836F-1A72-74FF-20AA62C65C1B}"/>
              </a:ext>
            </a:extLst>
          </p:cNvPr>
          <p:cNvPicPr>
            <a:picLocks noChangeAspect="1"/>
          </p:cNvPicPr>
          <p:nvPr/>
        </p:nvPicPr>
        <p:blipFill>
          <a:blip r:embed="rId5"/>
          <a:stretch>
            <a:fillRect/>
          </a:stretch>
        </p:blipFill>
        <p:spPr>
          <a:xfrm>
            <a:off x="6967985" y="128507"/>
            <a:ext cx="5054063" cy="6534815"/>
          </a:xfrm>
          <a:prstGeom prst="rect">
            <a:avLst/>
          </a:prstGeom>
        </p:spPr>
      </p:pic>
    </p:spTree>
    <p:extLst>
      <p:ext uri="{BB962C8B-B14F-4D97-AF65-F5344CB8AC3E}">
        <p14:creationId xmlns:p14="http://schemas.microsoft.com/office/powerpoint/2010/main" val="3855944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F259D-95C4-499A-B97F-7EB1CB3A2FEE}"/>
              </a:ext>
            </a:extLst>
          </p:cNvPr>
          <p:cNvSpPr>
            <a:spLocks noGrp="1"/>
          </p:cNvSpPr>
          <p:nvPr>
            <p:ph type="title"/>
          </p:nvPr>
        </p:nvSpPr>
        <p:spPr/>
        <p:txBody>
          <a:bodyPr/>
          <a:lstStyle/>
          <a:p>
            <a:r>
              <a:rPr lang="en-US" dirty="0"/>
              <a:t>Classroom Atmosphere</a:t>
            </a:r>
          </a:p>
        </p:txBody>
      </p:sp>
      <p:sp>
        <p:nvSpPr>
          <p:cNvPr id="3" name="Content Placeholder 2">
            <a:extLst>
              <a:ext uri="{FF2B5EF4-FFF2-40B4-BE49-F238E27FC236}">
                <a16:creationId xmlns:a16="http://schemas.microsoft.com/office/drawing/2014/main" id="{D1D74D65-87AE-557F-2426-B5AA74F17F70}"/>
              </a:ext>
            </a:extLst>
          </p:cNvPr>
          <p:cNvSpPr>
            <a:spLocks noGrp="1"/>
          </p:cNvSpPr>
          <p:nvPr>
            <p:ph idx="1"/>
          </p:nvPr>
        </p:nvSpPr>
        <p:spPr/>
        <p:txBody>
          <a:bodyPr/>
          <a:lstStyle/>
          <a:p>
            <a:r>
              <a:rPr lang="en-US" dirty="0"/>
              <a:t>Laptops in the back please</a:t>
            </a:r>
          </a:p>
          <a:p>
            <a:r>
              <a:rPr lang="en-US" dirty="0"/>
              <a:t>I will ask you many questions</a:t>
            </a:r>
          </a:p>
          <a:p>
            <a:r>
              <a:rPr lang="en-US" dirty="0"/>
              <a:t>Please stop me with questions!</a:t>
            </a:r>
          </a:p>
          <a:p>
            <a:r>
              <a:rPr lang="en-US" dirty="0"/>
              <a:t>Lecture style is discussion-based</a:t>
            </a:r>
          </a:p>
          <a:p>
            <a:r>
              <a:rPr lang="en-US" dirty="0"/>
              <a:t>Please be on time</a:t>
            </a:r>
          </a:p>
        </p:txBody>
      </p:sp>
      <p:sp>
        <p:nvSpPr>
          <p:cNvPr id="4" name="Slide Number Placeholder 3">
            <a:extLst>
              <a:ext uri="{FF2B5EF4-FFF2-40B4-BE49-F238E27FC236}">
                <a16:creationId xmlns:a16="http://schemas.microsoft.com/office/drawing/2014/main" id="{992A2744-51D3-D6E0-C0F5-C15DEF4D08F6}"/>
              </a:ext>
            </a:extLst>
          </p:cNvPr>
          <p:cNvSpPr>
            <a:spLocks noGrp="1"/>
          </p:cNvSpPr>
          <p:nvPr>
            <p:ph type="sldNum" sz="quarter" idx="12"/>
          </p:nvPr>
        </p:nvSpPr>
        <p:spPr/>
        <p:txBody>
          <a:bodyPr/>
          <a:lstStyle/>
          <a:p>
            <a:fld id="{69F80367-717A-CA4F-9631-9059826EE0EF}" type="slidenum">
              <a:rPr lang="en-US" smtClean="0"/>
              <a:t>7</a:t>
            </a:fld>
            <a:endParaRPr lang="en-US"/>
          </a:p>
        </p:txBody>
      </p:sp>
    </p:spTree>
    <p:extLst>
      <p:ext uri="{BB962C8B-B14F-4D97-AF65-F5344CB8AC3E}">
        <p14:creationId xmlns:p14="http://schemas.microsoft.com/office/powerpoint/2010/main" val="2018634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1C697-067C-2096-D70B-DBE37FEBF4DB}"/>
              </a:ext>
            </a:extLst>
          </p:cNvPr>
          <p:cNvSpPr>
            <a:spLocks noGrp="1"/>
          </p:cNvSpPr>
          <p:nvPr>
            <p:ph type="title"/>
          </p:nvPr>
        </p:nvSpPr>
        <p:spPr/>
        <p:txBody>
          <a:bodyPr/>
          <a:lstStyle/>
          <a:p>
            <a:r>
              <a:rPr lang="en-US" dirty="0"/>
              <a:t>Assessments and Lectures</a:t>
            </a:r>
          </a:p>
        </p:txBody>
      </p:sp>
      <p:sp>
        <p:nvSpPr>
          <p:cNvPr id="3" name="Content Placeholder 2">
            <a:extLst>
              <a:ext uri="{FF2B5EF4-FFF2-40B4-BE49-F238E27FC236}">
                <a16:creationId xmlns:a16="http://schemas.microsoft.com/office/drawing/2014/main" id="{9F1AE191-0DDF-8A84-3713-293570C0DE67}"/>
              </a:ext>
            </a:extLst>
          </p:cNvPr>
          <p:cNvSpPr>
            <a:spLocks noGrp="1"/>
          </p:cNvSpPr>
          <p:nvPr>
            <p:ph idx="1"/>
          </p:nvPr>
        </p:nvSpPr>
        <p:spPr/>
        <p:txBody>
          <a:bodyPr/>
          <a:lstStyle/>
          <a:p>
            <a:r>
              <a:rPr lang="en-US" b="1" dirty="0"/>
              <a:t>No exam</a:t>
            </a:r>
          </a:p>
          <a:p>
            <a:r>
              <a:rPr lang="en-US" b="1" dirty="0"/>
              <a:t>1</a:t>
            </a:r>
            <a:r>
              <a:rPr lang="en-US" dirty="0"/>
              <a:t> </a:t>
            </a:r>
            <a:r>
              <a:rPr lang="en-US" b="1" dirty="0"/>
              <a:t>at-home midterm</a:t>
            </a:r>
            <a:r>
              <a:rPr lang="en-US" dirty="0"/>
              <a:t> (20%)</a:t>
            </a:r>
          </a:p>
          <a:p>
            <a:pPr lvl="1"/>
            <a:r>
              <a:rPr lang="en-US" b="1" dirty="0"/>
              <a:t>2 hours</a:t>
            </a:r>
            <a:r>
              <a:rPr lang="en-US" dirty="0"/>
              <a:t> to complete midterm </a:t>
            </a:r>
            <a:r>
              <a:rPr lang="en-US" b="1" dirty="0"/>
              <a:t>individually</a:t>
            </a:r>
            <a:r>
              <a:rPr lang="en-US" dirty="0"/>
              <a:t> in 48 hour period*</a:t>
            </a:r>
          </a:p>
          <a:p>
            <a:r>
              <a:rPr lang="en-US" b="1" dirty="0"/>
              <a:t>1</a:t>
            </a:r>
            <a:r>
              <a:rPr lang="en-US" dirty="0"/>
              <a:t> </a:t>
            </a:r>
            <a:r>
              <a:rPr lang="en-US" b="1" dirty="0"/>
              <a:t>Final Project </a:t>
            </a:r>
            <a:r>
              <a:rPr lang="en-US" dirty="0"/>
              <a:t>(30%)</a:t>
            </a:r>
          </a:p>
          <a:p>
            <a:r>
              <a:rPr lang="en-US" b="1" dirty="0"/>
              <a:t>Homework Assignments </a:t>
            </a:r>
            <a:r>
              <a:rPr lang="en-US" dirty="0"/>
              <a:t>(50%)</a:t>
            </a:r>
          </a:p>
          <a:p>
            <a:pPr lvl="1"/>
            <a:r>
              <a:rPr lang="en-US" dirty="0"/>
              <a:t>Every 2-3 weeks (6-8 total)</a:t>
            </a:r>
          </a:p>
          <a:p>
            <a:pPr lvl="1"/>
            <a:r>
              <a:rPr lang="en-US" dirty="0"/>
              <a:t>Solutions will be posted</a:t>
            </a:r>
          </a:p>
          <a:p>
            <a:pPr lvl="1"/>
            <a:r>
              <a:rPr lang="en-US" b="1" dirty="0"/>
              <a:t>Collaboration encouraged</a:t>
            </a:r>
            <a:r>
              <a:rPr lang="en-US" dirty="0"/>
              <a:t>, but you need to submit your own work</a:t>
            </a:r>
          </a:p>
          <a:p>
            <a:pPr lvl="1"/>
            <a:r>
              <a:rPr lang="en-US" b="1" dirty="0"/>
              <a:t>No late submissions </a:t>
            </a:r>
            <a:r>
              <a:rPr lang="en-US" dirty="0"/>
              <a:t>will be accepted</a:t>
            </a:r>
          </a:p>
          <a:p>
            <a:endParaRPr lang="en-US" dirty="0"/>
          </a:p>
        </p:txBody>
      </p:sp>
      <p:sp>
        <p:nvSpPr>
          <p:cNvPr id="4" name="Slide Number Placeholder 3">
            <a:extLst>
              <a:ext uri="{FF2B5EF4-FFF2-40B4-BE49-F238E27FC236}">
                <a16:creationId xmlns:a16="http://schemas.microsoft.com/office/drawing/2014/main" id="{036D8876-DF0D-1764-B83B-4E8C9A3EFCBF}"/>
              </a:ext>
            </a:extLst>
          </p:cNvPr>
          <p:cNvSpPr>
            <a:spLocks noGrp="1"/>
          </p:cNvSpPr>
          <p:nvPr>
            <p:ph type="sldNum" sz="quarter" idx="12"/>
          </p:nvPr>
        </p:nvSpPr>
        <p:spPr/>
        <p:txBody>
          <a:bodyPr/>
          <a:lstStyle/>
          <a:p>
            <a:fld id="{69F80367-717A-CA4F-9631-9059826EE0EF}" type="slidenum">
              <a:rPr lang="en-US" smtClean="0"/>
              <a:t>8</a:t>
            </a:fld>
            <a:endParaRPr lang="en-US"/>
          </a:p>
        </p:txBody>
      </p:sp>
    </p:spTree>
    <p:extLst>
      <p:ext uri="{BB962C8B-B14F-4D97-AF65-F5344CB8AC3E}">
        <p14:creationId xmlns:p14="http://schemas.microsoft.com/office/powerpoint/2010/main" val="1009710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71B9B-F016-AB15-CD39-ED9738CB5875}"/>
              </a:ext>
            </a:extLst>
          </p:cNvPr>
          <p:cNvSpPr>
            <a:spLocks noGrp="1"/>
          </p:cNvSpPr>
          <p:nvPr>
            <p:ph type="title"/>
          </p:nvPr>
        </p:nvSpPr>
        <p:spPr/>
        <p:txBody>
          <a:bodyPr/>
          <a:lstStyle/>
          <a:p>
            <a:r>
              <a:rPr lang="en-US" dirty="0"/>
              <a:t>Course Overview and Schedule</a:t>
            </a:r>
          </a:p>
        </p:txBody>
      </p:sp>
      <p:sp>
        <p:nvSpPr>
          <p:cNvPr id="4" name="Slide Number Placeholder 3">
            <a:extLst>
              <a:ext uri="{FF2B5EF4-FFF2-40B4-BE49-F238E27FC236}">
                <a16:creationId xmlns:a16="http://schemas.microsoft.com/office/drawing/2014/main" id="{8404FE41-5CA5-B368-ED6A-9E59FC20C923}"/>
              </a:ext>
            </a:extLst>
          </p:cNvPr>
          <p:cNvSpPr>
            <a:spLocks noGrp="1"/>
          </p:cNvSpPr>
          <p:nvPr>
            <p:ph type="sldNum" sz="quarter" idx="12"/>
          </p:nvPr>
        </p:nvSpPr>
        <p:spPr/>
        <p:txBody>
          <a:bodyPr/>
          <a:lstStyle/>
          <a:p>
            <a:fld id="{69F80367-717A-CA4F-9631-9059826EE0EF}" type="slidenum">
              <a:rPr lang="en-US" smtClean="0"/>
              <a:t>9</a:t>
            </a:fld>
            <a:endParaRPr lang="en-US"/>
          </a:p>
        </p:txBody>
      </p:sp>
      <p:pic>
        <p:nvPicPr>
          <p:cNvPr id="8" name="Picture 7">
            <a:extLst>
              <a:ext uri="{FF2B5EF4-FFF2-40B4-BE49-F238E27FC236}">
                <a16:creationId xmlns:a16="http://schemas.microsoft.com/office/drawing/2014/main" id="{CB30F2FB-69CC-BA56-EAEC-5F006127AEFA}"/>
              </a:ext>
            </a:extLst>
          </p:cNvPr>
          <p:cNvPicPr>
            <a:picLocks noChangeAspect="1"/>
          </p:cNvPicPr>
          <p:nvPr/>
        </p:nvPicPr>
        <p:blipFill>
          <a:blip r:embed="rId2"/>
          <a:stretch>
            <a:fillRect/>
          </a:stretch>
        </p:blipFill>
        <p:spPr>
          <a:xfrm>
            <a:off x="2582024" y="919225"/>
            <a:ext cx="7069048" cy="5620472"/>
          </a:xfrm>
          <a:prstGeom prst="rect">
            <a:avLst/>
          </a:prstGeom>
        </p:spPr>
      </p:pic>
    </p:spTree>
    <p:extLst>
      <p:ext uri="{BB962C8B-B14F-4D97-AF65-F5344CB8AC3E}">
        <p14:creationId xmlns:p14="http://schemas.microsoft.com/office/powerpoint/2010/main" val="37391053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25642</TotalTime>
  <Words>986</Words>
  <Application>Microsoft Macintosh PowerPoint</Application>
  <PresentationFormat>Widescreen</PresentationFormat>
  <Paragraphs>152</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Aptos</vt:lpstr>
      <vt:lpstr>Aptos Display</vt:lpstr>
      <vt:lpstr>Arial</vt:lpstr>
      <vt:lpstr>Office Theme</vt:lpstr>
      <vt:lpstr>COEN 5830, Fall 2024 Introduction to Robotics</vt:lpstr>
      <vt:lpstr>About the Lecturer</vt:lpstr>
      <vt:lpstr>About Me:</vt:lpstr>
      <vt:lpstr>Talk to your neighbor!</vt:lpstr>
      <vt:lpstr>Contact Information</vt:lpstr>
      <vt:lpstr>Resources and Website</vt:lpstr>
      <vt:lpstr>Classroom Atmosphere</vt:lpstr>
      <vt:lpstr>Assessments and Lectures</vt:lpstr>
      <vt:lpstr>Course Overview and Schedule</vt:lpstr>
      <vt:lpstr>Course Goals</vt:lpstr>
      <vt:lpstr>Course Goals</vt:lpstr>
      <vt:lpstr>Course Goals</vt:lpstr>
      <vt:lpstr>A Note on Graduate School </vt:lpstr>
      <vt:lpstr>Accommodations</vt:lpstr>
      <vt:lpstr>Academic Dishonesty</vt:lpstr>
      <vt:lpstr>Topic 1: Programming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Leopold Beuken</dc:creator>
  <cp:lastModifiedBy>Leopold Beuken</cp:lastModifiedBy>
  <cp:revision>5</cp:revision>
  <dcterms:created xsi:type="dcterms:W3CDTF">2024-08-06T15:45:33Z</dcterms:created>
  <dcterms:modified xsi:type="dcterms:W3CDTF">2024-08-27T16:19:29Z</dcterms:modified>
</cp:coreProperties>
</file>

<file path=docProps/thumbnail.jpeg>
</file>